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1"/>
  </p:sldMasterIdLst>
  <p:notesMasterIdLst>
    <p:notesMasterId r:id="rId36"/>
  </p:notesMasterIdLst>
  <p:sldIdLst>
    <p:sldId id="256" r:id="rId2"/>
    <p:sldId id="342" r:id="rId3"/>
    <p:sldId id="258" r:id="rId4"/>
    <p:sldId id="347" r:id="rId5"/>
    <p:sldId id="366" r:id="rId6"/>
    <p:sldId id="348" r:id="rId7"/>
    <p:sldId id="350" r:id="rId8"/>
    <p:sldId id="371" r:id="rId9"/>
    <p:sldId id="357" r:id="rId10"/>
    <p:sldId id="372" r:id="rId11"/>
    <p:sldId id="338" r:id="rId12"/>
    <p:sldId id="373" r:id="rId13"/>
    <p:sldId id="374" r:id="rId14"/>
    <p:sldId id="375" r:id="rId15"/>
    <p:sldId id="376" r:id="rId16"/>
    <p:sldId id="377" r:id="rId17"/>
    <p:sldId id="354" r:id="rId18"/>
    <p:sldId id="355" r:id="rId19"/>
    <p:sldId id="361" r:id="rId20"/>
    <p:sldId id="303" r:id="rId21"/>
    <p:sldId id="302" r:id="rId22"/>
    <p:sldId id="301" r:id="rId23"/>
    <p:sldId id="367" r:id="rId24"/>
    <p:sldId id="336" r:id="rId25"/>
    <p:sldId id="322" r:id="rId26"/>
    <p:sldId id="368" r:id="rId27"/>
    <p:sldId id="341" r:id="rId28"/>
    <p:sldId id="378" r:id="rId29"/>
    <p:sldId id="264" r:id="rId30"/>
    <p:sldId id="289" r:id="rId31"/>
    <p:sldId id="343" r:id="rId32"/>
    <p:sldId id="345" r:id="rId33"/>
    <p:sldId id="346" r:id="rId34"/>
    <p:sldId id="286"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167" autoAdjust="0"/>
  </p:normalViewPr>
  <p:slideViewPr>
    <p:cSldViewPr snapToGrid="0" snapToObjects="1">
      <p:cViewPr varScale="1">
        <p:scale>
          <a:sx n="88" d="100"/>
          <a:sy n="88" d="100"/>
        </p:scale>
        <p:origin x="57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2C6C20-A2F5-49C9-B871-BFBE4DDF5CC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37A5B9A-4B5A-47EF-84A4-5B2C317E93DF}">
      <dgm:prSet phldrT="[Text]" custT="1"/>
      <dgm:spPr/>
      <dgm:t>
        <a:bodyPr/>
        <a:lstStyle/>
        <a:p>
          <a:r>
            <a:rPr lang="en-US" sz="2000" b="1" dirty="0">
              <a:latin typeface="Arial" panose="020B0604020202020204" pitchFamily="34" charset="0"/>
              <a:cs typeface="Arial" panose="020B0604020202020204" pitchFamily="34" charset="0"/>
            </a:rPr>
            <a:t>Background</a:t>
          </a:r>
          <a:br>
            <a:rPr lang="en-US" sz="2000" b="1"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Questions</a:t>
          </a:r>
        </a:p>
      </dgm:t>
    </dgm:pt>
    <dgm:pt modelId="{2DF75E63-2A0E-4235-B8B2-31392842FFEB}" type="parTrans" cxnId="{2739F66D-26A4-4AB2-8EA5-17D053FA2BB3}">
      <dgm:prSet/>
      <dgm:spPr/>
      <dgm:t>
        <a:bodyPr/>
        <a:lstStyle/>
        <a:p>
          <a:endParaRPr lang="en-US"/>
        </a:p>
      </dgm:t>
    </dgm:pt>
    <dgm:pt modelId="{EFF0F2E1-3B86-461E-A08B-AE18A83130F9}" type="sibTrans" cxnId="{2739F66D-26A4-4AB2-8EA5-17D053FA2BB3}">
      <dgm:prSet/>
      <dgm:spPr/>
      <dgm:t>
        <a:bodyPr/>
        <a:lstStyle/>
        <a:p>
          <a:endParaRPr lang="en-US"/>
        </a:p>
      </dgm:t>
    </dgm:pt>
    <dgm:pt modelId="{B1CA83D8-4E91-4C20-AA49-60CB5045123F}">
      <dgm:prSet phldrT="[Text]" custT="1"/>
      <dgm:spPr/>
      <dgm:t>
        <a:bodyPr/>
        <a:lstStyle/>
        <a:p>
          <a:r>
            <a:rPr lang="en-US" sz="1800" dirty="0">
              <a:latin typeface="Arial" panose="020B0604020202020204" pitchFamily="34" charset="0"/>
              <a:cs typeface="Arial" panose="020B0604020202020204" pitchFamily="34" charset="0"/>
            </a:rPr>
            <a:t>Basic Clinical</a:t>
          </a:r>
        </a:p>
      </dgm:t>
    </dgm:pt>
    <dgm:pt modelId="{9D4FD3B9-7EE2-4360-A973-F68C664DAA60}" type="parTrans" cxnId="{81DB12FF-7BD9-4E18-8F00-1E6766CF1369}">
      <dgm:prSet/>
      <dgm:spPr/>
      <dgm:t>
        <a:bodyPr/>
        <a:lstStyle/>
        <a:p>
          <a:endParaRPr lang="en-US" sz="2400"/>
        </a:p>
      </dgm:t>
    </dgm:pt>
    <dgm:pt modelId="{68876A8A-FAA2-43C4-B9B3-92ACDD0CA12E}" type="sibTrans" cxnId="{81DB12FF-7BD9-4E18-8F00-1E6766CF1369}">
      <dgm:prSet/>
      <dgm:spPr/>
      <dgm:t>
        <a:bodyPr/>
        <a:lstStyle/>
        <a:p>
          <a:endParaRPr lang="en-US"/>
        </a:p>
      </dgm:t>
    </dgm:pt>
    <dgm:pt modelId="{8AF0CC2A-8FFE-438A-9E03-595B7C6729CE}">
      <dgm:prSet phldrT="[Text]" custT="1"/>
      <dgm:spPr/>
      <dgm:t>
        <a:bodyPr/>
        <a:lstStyle/>
        <a:p>
          <a:r>
            <a:rPr lang="en-US" sz="1800" dirty="0">
              <a:latin typeface="Arial" panose="020B0604020202020204" pitchFamily="34" charset="0"/>
              <a:cs typeface="Arial" panose="020B0604020202020204" pitchFamily="34" charset="0"/>
            </a:rPr>
            <a:t>EBM Background</a:t>
          </a:r>
        </a:p>
      </dgm:t>
    </dgm:pt>
    <dgm:pt modelId="{F300EB99-BABF-436F-A81F-011F494947C5}" type="parTrans" cxnId="{9EF1F4BE-0E12-4860-97D0-F20FD2CC4B6C}">
      <dgm:prSet/>
      <dgm:spPr/>
      <dgm:t>
        <a:bodyPr/>
        <a:lstStyle/>
        <a:p>
          <a:endParaRPr lang="en-US" sz="2400"/>
        </a:p>
      </dgm:t>
    </dgm:pt>
    <dgm:pt modelId="{76871FAF-32B7-4926-B313-67D7DC729249}" type="sibTrans" cxnId="{9EF1F4BE-0E12-4860-97D0-F20FD2CC4B6C}">
      <dgm:prSet/>
      <dgm:spPr/>
      <dgm:t>
        <a:bodyPr/>
        <a:lstStyle/>
        <a:p>
          <a:endParaRPr lang="en-US"/>
        </a:p>
      </dgm:t>
    </dgm:pt>
    <dgm:pt modelId="{31366244-61A2-4737-9D7F-02FF03866044}" type="pres">
      <dgm:prSet presAssocID="{762C6C20-A2F5-49C9-B871-BFBE4DDF5CC2}" presName="hierChild1" presStyleCnt="0">
        <dgm:presLayoutVars>
          <dgm:chPref val="1"/>
          <dgm:dir/>
          <dgm:animOne val="branch"/>
          <dgm:animLvl val="lvl"/>
          <dgm:resizeHandles/>
        </dgm:presLayoutVars>
      </dgm:prSet>
      <dgm:spPr/>
    </dgm:pt>
    <dgm:pt modelId="{0E3531A9-14A6-407F-BB5C-F480215264DD}" type="pres">
      <dgm:prSet presAssocID="{A37A5B9A-4B5A-47EF-84A4-5B2C317E93DF}" presName="hierRoot1" presStyleCnt="0"/>
      <dgm:spPr/>
    </dgm:pt>
    <dgm:pt modelId="{289B2A19-32F3-481F-9FA3-827F5995945C}" type="pres">
      <dgm:prSet presAssocID="{A37A5B9A-4B5A-47EF-84A4-5B2C317E93DF}" presName="composite" presStyleCnt="0"/>
      <dgm:spPr/>
    </dgm:pt>
    <dgm:pt modelId="{8D2C9128-ABD8-47CA-AC06-EBE30A6AE175}" type="pres">
      <dgm:prSet presAssocID="{A37A5B9A-4B5A-47EF-84A4-5B2C317E93DF}" presName="background" presStyleLbl="node0" presStyleIdx="0" presStyleCnt="1"/>
      <dgm:spPr>
        <a:solidFill>
          <a:srgbClr val="C00000"/>
        </a:solidFill>
      </dgm:spPr>
    </dgm:pt>
    <dgm:pt modelId="{8C135E42-68EC-445F-B9D6-66A8D610F412}" type="pres">
      <dgm:prSet presAssocID="{A37A5B9A-4B5A-47EF-84A4-5B2C317E93DF}" presName="text" presStyleLbl="fgAcc0" presStyleIdx="0" presStyleCnt="1" custScaleX="107762" custScaleY="96844">
        <dgm:presLayoutVars>
          <dgm:chPref val="3"/>
        </dgm:presLayoutVars>
      </dgm:prSet>
      <dgm:spPr/>
    </dgm:pt>
    <dgm:pt modelId="{B9FB8541-1F58-4571-8BA5-2F1C8774D2FE}" type="pres">
      <dgm:prSet presAssocID="{A37A5B9A-4B5A-47EF-84A4-5B2C317E93DF}" presName="hierChild2" presStyleCnt="0"/>
      <dgm:spPr/>
    </dgm:pt>
    <dgm:pt modelId="{C37365E3-650F-4775-B71F-D5EAFA048AF5}" type="pres">
      <dgm:prSet presAssocID="{9D4FD3B9-7EE2-4360-A973-F68C664DAA60}" presName="Name10" presStyleLbl="parChTrans1D2" presStyleIdx="0" presStyleCnt="2"/>
      <dgm:spPr/>
    </dgm:pt>
    <dgm:pt modelId="{63DC1092-22E8-46FD-B0EE-85DA3F424E67}" type="pres">
      <dgm:prSet presAssocID="{B1CA83D8-4E91-4C20-AA49-60CB5045123F}" presName="hierRoot2" presStyleCnt="0"/>
      <dgm:spPr/>
    </dgm:pt>
    <dgm:pt modelId="{E7D02D8F-866B-4C0B-9969-7727232A79A9}" type="pres">
      <dgm:prSet presAssocID="{B1CA83D8-4E91-4C20-AA49-60CB5045123F}" presName="composite2" presStyleCnt="0"/>
      <dgm:spPr/>
    </dgm:pt>
    <dgm:pt modelId="{13E1C4FC-8B09-40A7-9A71-52DED6B21DAC}" type="pres">
      <dgm:prSet presAssocID="{B1CA83D8-4E91-4C20-AA49-60CB5045123F}" presName="background2" presStyleLbl="node2" presStyleIdx="0" presStyleCnt="2"/>
      <dgm:spPr/>
    </dgm:pt>
    <dgm:pt modelId="{B7027F9D-A625-42E1-B79D-0BE54615F44F}" type="pres">
      <dgm:prSet presAssocID="{B1CA83D8-4E91-4C20-AA49-60CB5045123F}" presName="text2" presStyleLbl="fgAcc2" presStyleIdx="0" presStyleCnt="2">
        <dgm:presLayoutVars>
          <dgm:chPref val="3"/>
        </dgm:presLayoutVars>
      </dgm:prSet>
      <dgm:spPr/>
    </dgm:pt>
    <dgm:pt modelId="{FA508C96-4ED5-41E5-A220-5C1C8FA615AD}" type="pres">
      <dgm:prSet presAssocID="{B1CA83D8-4E91-4C20-AA49-60CB5045123F}" presName="hierChild3" presStyleCnt="0"/>
      <dgm:spPr/>
    </dgm:pt>
    <dgm:pt modelId="{F8849934-CA38-4FEC-9EAF-921A5A179E3D}" type="pres">
      <dgm:prSet presAssocID="{F300EB99-BABF-436F-A81F-011F494947C5}" presName="Name10" presStyleLbl="parChTrans1D2" presStyleIdx="1" presStyleCnt="2"/>
      <dgm:spPr/>
    </dgm:pt>
    <dgm:pt modelId="{CFF0CF8B-1885-4D5D-8C17-AF7ECA044EE1}" type="pres">
      <dgm:prSet presAssocID="{8AF0CC2A-8FFE-438A-9E03-595B7C6729CE}" presName="hierRoot2" presStyleCnt="0"/>
      <dgm:spPr/>
    </dgm:pt>
    <dgm:pt modelId="{68E844E6-B08C-4003-88ED-CCA1563BA714}" type="pres">
      <dgm:prSet presAssocID="{8AF0CC2A-8FFE-438A-9E03-595B7C6729CE}" presName="composite2" presStyleCnt="0"/>
      <dgm:spPr/>
    </dgm:pt>
    <dgm:pt modelId="{00897C5F-F040-4658-868D-19D675E96F51}" type="pres">
      <dgm:prSet presAssocID="{8AF0CC2A-8FFE-438A-9E03-595B7C6729CE}" presName="background2" presStyleLbl="node2" presStyleIdx="1" presStyleCnt="2"/>
      <dgm:spPr/>
    </dgm:pt>
    <dgm:pt modelId="{23AC8087-C256-4F08-BBE3-919E4DD6A18C}" type="pres">
      <dgm:prSet presAssocID="{8AF0CC2A-8FFE-438A-9E03-595B7C6729CE}" presName="text2" presStyleLbl="fgAcc2" presStyleIdx="1" presStyleCnt="2">
        <dgm:presLayoutVars>
          <dgm:chPref val="3"/>
        </dgm:presLayoutVars>
      </dgm:prSet>
      <dgm:spPr/>
    </dgm:pt>
    <dgm:pt modelId="{1DD01FFF-DB69-4E72-867F-28D45EC8CA04}" type="pres">
      <dgm:prSet presAssocID="{8AF0CC2A-8FFE-438A-9E03-595B7C6729CE}" presName="hierChild3" presStyleCnt="0"/>
      <dgm:spPr/>
    </dgm:pt>
  </dgm:ptLst>
  <dgm:cxnLst>
    <dgm:cxn modelId="{5D60E732-8192-457E-94C8-385524CE1E50}" type="presOf" srcId="{9D4FD3B9-7EE2-4360-A973-F68C664DAA60}" destId="{C37365E3-650F-4775-B71F-D5EAFA048AF5}" srcOrd="0" destOrd="0" presId="urn:microsoft.com/office/officeart/2005/8/layout/hierarchy1"/>
    <dgm:cxn modelId="{2739F66D-26A4-4AB2-8EA5-17D053FA2BB3}" srcId="{762C6C20-A2F5-49C9-B871-BFBE4DDF5CC2}" destId="{A37A5B9A-4B5A-47EF-84A4-5B2C317E93DF}" srcOrd="0" destOrd="0" parTransId="{2DF75E63-2A0E-4235-B8B2-31392842FFEB}" sibTransId="{EFF0F2E1-3B86-461E-A08B-AE18A83130F9}"/>
    <dgm:cxn modelId="{540F2D7E-59FB-44D4-8D7D-5A20EFA785E6}" type="presOf" srcId="{762C6C20-A2F5-49C9-B871-BFBE4DDF5CC2}" destId="{31366244-61A2-4737-9D7F-02FF03866044}" srcOrd="0" destOrd="0" presId="urn:microsoft.com/office/officeart/2005/8/layout/hierarchy1"/>
    <dgm:cxn modelId="{B525BE80-0999-43D4-BE22-F32D3BF66109}" type="presOf" srcId="{A37A5B9A-4B5A-47EF-84A4-5B2C317E93DF}" destId="{8C135E42-68EC-445F-B9D6-66A8D610F412}" srcOrd="0" destOrd="0" presId="urn:microsoft.com/office/officeart/2005/8/layout/hierarchy1"/>
    <dgm:cxn modelId="{DFCC7FA4-E956-433E-AF42-651EAA07BDBE}" type="presOf" srcId="{F300EB99-BABF-436F-A81F-011F494947C5}" destId="{F8849934-CA38-4FEC-9EAF-921A5A179E3D}" srcOrd="0" destOrd="0" presId="urn:microsoft.com/office/officeart/2005/8/layout/hierarchy1"/>
    <dgm:cxn modelId="{9EF1F4BE-0E12-4860-97D0-F20FD2CC4B6C}" srcId="{A37A5B9A-4B5A-47EF-84A4-5B2C317E93DF}" destId="{8AF0CC2A-8FFE-438A-9E03-595B7C6729CE}" srcOrd="1" destOrd="0" parTransId="{F300EB99-BABF-436F-A81F-011F494947C5}" sibTransId="{76871FAF-32B7-4926-B313-67D7DC729249}"/>
    <dgm:cxn modelId="{48BD54E2-B1AD-4B77-B173-B2E36A757320}" type="presOf" srcId="{B1CA83D8-4E91-4C20-AA49-60CB5045123F}" destId="{B7027F9D-A625-42E1-B79D-0BE54615F44F}" srcOrd="0" destOrd="0" presId="urn:microsoft.com/office/officeart/2005/8/layout/hierarchy1"/>
    <dgm:cxn modelId="{DC1E67E7-0FF8-44F5-899B-0E48C5367DD1}" type="presOf" srcId="{8AF0CC2A-8FFE-438A-9E03-595B7C6729CE}" destId="{23AC8087-C256-4F08-BBE3-919E4DD6A18C}" srcOrd="0" destOrd="0" presId="urn:microsoft.com/office/officeart/2005/8/layout/hierarchy1"/>
    <dgm:cxn modelId="{81DB12FF-7BD9-4E18-8F00-1E6766CF1369}" srcId="{A37A5B9A-4B5A-47EF-84A4-5B2C317E93DF}" destId="{B1CA83D8-4E91-4C20-AA49-60CB5045123F}" srcOrd="0" destOrd="0" parTransId="{9D4FD3B9-7EE2-4360-A973-F68C664DAA60}" sibTransId="{68876A8A-FAA2-43C4-B9B3-92ACDD0CA12E}"/>
    <dgm:cxn modelId="{656A1B58-44A2-48EB-A8AD-A9AE671768E0}" type="presParOf" srcId="{31366244-61A2-4737-9D7F-02FF03866044}" destId="{0E3531A9-14A6-407F-BB5C-F480215264DD}" srcOrd="0" destOrd="0" presId="urn:microsoft.com/office/officeart/2005/8/layout/hierarchy1"/>
    <dgm:cxn modelId="{138B9487-09EC-4F32-98A7-8A3230B60203}" type="presParOf" srcId="{0E3531A9-14A6-407F-BB5C-F480215264DD}" destId="{289B2A19-32F3-481F-9FA3-827F5995945C}" srcOrd="0" destOrd="0" presId="urn:microsoft.com/office/officeart/2005/8/layout/hierarchy1"/>
    <dgm:cxn modelId="{47FA3BD5-FF34-429F-9F67-54C806AD67E7}" type="presParOf" srcId="{289B2A19-32F3-481F-9FA3-827F5995945C}" destId="{8D2C9128-ABD8-47CA-AC06-EBE30A6AE175}" srcOrd="0" destOrd="0" presId="urn:microsoft.com/office/officeart/2005/8/layout/hierarchy1"/>
    <dgm:cxn modelId="{A438B688-2A4B-4B58-A2CA-BA2C7538E22E}" type="presParOf" srcId="{289B2A19-32F3-481F-9FA3-827F5995945C}" destId="{8C135E42-68EC-445F-B9D6-66A8D610F412}" srcOrd="1" destOrd="0" presId="urn:microsoft.com/office/officeart/2005/8/layout/hierarchy1"/>
    <dgm:cxn modelId="{9246328D-9C1C-41AC-AAFC-4E86843722B6}" type="presParOf" srcId="{0E3531A9-14A6-407F-BB5C-F480215264DD}" destId="{B9FB8541-1F58-4571-8BA5-2F1C8774D2FE}" srcOrd="1" destOrd="0" presId="urn:microsoft.com/office/officeart/2005/8/layout/hierarchy1"/>
    <dgm:cxn modelId="{1876CB21-A10A-4758-A485-C0DEAD0EA96F}" type="presParOf" srcId="{B9FB8541-1F58-4571-8BA5-2F1C8774D2FE}" destId="{C37365E3-650F-4775-B71F-D5EAFA048AF5}" srcOrd="0" destOrd="0" presId="urn:microsoft.com/office/officeart/2005/8/layout/hierarchy1"/>
    <dgm:cxn modelId="{46AC0445-BAD1-47DE-B45D-D2825774655D}" type="presParOf" srcId="{B9FB8541-1F58-4571-8BA5-2F1C8774D2FE}" destId="{63DC1092-22E8-46FD-B0EE-85DA3F424E67}" srcOrd="1" destOrd="0" presId="urn:microsoft.com/office/officeart/2005/8/layout/hierarchy1"/>
    <dgm:cxn modelId="{BE9465DC-025A-40E2-AF81-69D7327C4C0D}" type="presParOf" srcId="{63DC1092-22E8-46FD-B0EE-85DA3F424E67}" destId="{E7D02D8F-866B-4C0B-9969-7727232A79A9}" srcOrd="0" destOrd="0" presId="urn:microsoft.com/office/officeart/2005/8/layout/hierarchy1"/>
    <dgm:cxn modelId="{63C79D6C-C995-48D7-967A-E8AA8576AAB0}" type="presParOf" srcId="{E7D02D8F-866B-4C0B-9969-7727232A79A9}" destId="{13E1C4FC-8B09-40A7-9A71-52DED6B21DAC}" srcOrd="0" destOrd="0" presId="urn:microsoft.com/office/officeart/2005/8/layout/hierarchy1"/>
    <dgm:cxn modelId="{85B344F7-DB91-44E3-BDC7-6A0ADF29213E}" type="presParOf" srcId="{E7D02D8F-866B-4C0B-9969-7727232A79A9}" destId="{B7027F9D-A625-42E1-B79D-0BE54615F44F}" srcOrd="1" destOrd="0" presId="urn:microsoft.com/office/officeart/2005/8/layout/hierarchy1"/>
    <dgm:cxn modelId="{4E55C7C1-985F-4FB6-B8D6-73C78606A50E}" type="presParOf" srcId="{63DC1092-22E8-46FD-B0EE-85DA3F424E67}" destId="{FA508C96-4ED5-41E5-A220-5C1C8FA615AD}" srcOrd="1" destOrd="0" presId="urn:microsoft.com/office/officeart/2005/8/layout/hierarchy1"/>
    <dgm:cxn modelId="{80B7D578-BE3B-45DA-8F43-85E966F2D01F}" type="presParOf" srcId="{B9FB8541-1F58-4571-8BA5-2F1C8774D2FE}" destId="{F8849934-CA38-4FEC-9EAF-921A5A179E3D}" srcOrd="2" destOrd="0" presId="urn:microsoft.com/office/officeart/2005/8/layout/hierarchy1"/>
    <dgm:cxn modelId="{89E7B050-5090-4AA1-A9B6-631DEAEDBC4F}" type="presParOf" srcId="{B9FB8541-1F58-4571-8BA5-2F1C8774D2FE}" destId="{CFF0CF8B-1885-4D5D-8C17-AF7ECA044EE1}" srcOrd="3" destOrd="0" presId="urn:microsoft.com/office/officeart/2005/8/layout/hierarchy1"/>
    <dgm:cxn modelId="{A0252639-762F-4856-87EB-2367E3177962}" type="presParOf" srcId="{CFF0CF8B-1885-4D5D-8C17-AF7ECA044EE1}" destId="{68E844E6-B08C-4003-88ED-CCA1563BA714}" srcOrd="0" destOrd="0" presId="urn:microsoft.com/office/officeart/2005/8/layout/hierarchy1"/>
    <dgm:cxn modelId="{51360DED-F112-4561-83E1-B02C813269D1}" type="presParOf" srcId="{68E844E6-B08C-4003-88ED-CCA1563BA714}" destId="{00897C5F-F040-4658-868D-19D675E96F51}" srcOrd="0" destOrd="0" presId="urn:microsoft.com/office/officeart/2005/8/layout/hierarchy1"/>
    <dgm:cxn modelId="{23835B5E-5214-4FC2-BE05-F45FD6756CC8}" type="presParOf" srcId="{68E844E6-B08C-4003-88ED-CCA1563BA714}" destId="{23AC8087-C256-4F08-BBE3-919E4DD6A18C}" srcOrd="1" destOrd="0" presId="urn:microsoft.com/office/officeart/2005/8/layout/hierarchy1"/>
    <dgm:cxn modelId="{063EEE9D-B88C-41AB-B21F-F2897FA33CE4}" type="presParOf" srcId="{CFF0CF8B-1885-4D5D-8C17-AF7ECA044EE1}" destId="{1DD01FFF-DB69-4E72-867F-28D45EC8CA0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62C6C20-A2F5-49C9-B871-BFBE4DDF5CC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37A5B9A-4B5A-47EF-84A4-5B2C317E93DF}">
      <dgm:prSet phldrT="[Text]" custT="1"/>
      <dgm:spPr/>
      <dgm:t>
        <a:bodyPr/>
        <a:lstStyle/>
        <a:p>
          <a:r>
            <a:rPr lang="en-US" sz="1200" b="1" dirty="0"/>
            <a:t>Background</a:t>
          </a:r>
          <a:br>
            <a:rPr lang="en-US" sz="1200" b="1" dirty="0"/>
          </a:br>
          <a:r>
            <a:rPr lang="en-US" sz="1200" b="1" dirty="0"/>
            <a:t> Questions</a:t>
          </a:r>
        </a:p>
      </dgm:t>
    </dgm:pt>
    <dgm:pt modelId="{2DF75E63-2A0E-4235-B8B2-31392842FFEB}" type="parTrans" cxnId="{2739F66D-26A4-4AB2-8EA5-17D053FA2BB3}">
      <dgm:prSet/>
      <dgm:spPr/>
      <dgm:t>
        <a:bodyPr/>
        <a:lstStyle/>
        <a:p>
          <a:endParaRPr lang="en-US"/>
        </a:p>
      </dgm:t>
    </dgm:pt>
    <dgm:pt modelId="{EFF0F2E1-3B86-461E-A08B-AE18A83130F9}" type="sibTrans" cxnId="{2739F66D-26A4-4AB2-8EA5-17D053FA2BB3}">
      <dgm:prSet/>
      <dgm:spPr/>
      <dgm:t>
        <a:bodyPr/>
        <a:lstStyle/>
        <a:p>
          <a:endParaRPr lang="en-US"/>
        </a:p>
      </dgm:t>
    </dgm:pt>
    <dgm:pt modelId="{B1CA83D8-4E91-4C20-AA49-60CB5045123F}">
      <dgm:prSet phldrT="[Text]" custT="1"/>
      <dgm:spPr/>
      <dgm:t>
        <a:bodyPr/>
        <a:lstStyle/>
        <a:p>
          <a:r>
            <a:rPr lang="en-US" sz="1100" dirty="0"/>
            <a:t>Basic Clinical</a:t>
          </a:r>
        </a:p>
      </dgm:t>
    </dgm:pt>
    <dgm:pt modelId="{9D4FD3B9-7EE2-4360-A973-F68C664DAA60}" type="parTrans" cxnId="{81DB12FF-7BD9-4E18-8F00-1E6766CF1369}">
      <dgm:prSet/>
      <dgm:spPr/>
      <dgm:t>
        <a:bodyPr/>
        <a:lstStyle/>
        <a:p>
          <a:endParaRPr lang="en-US" sz="1400"/>
        </a:p>
      </dgm:t>
    </dgm:pt>
    <dgm:pt modelId="{68876A8A-FAA2-43C4-B9B3-92ACDD0CA12E}" type="sibTrans" cxnId="{81DB12FF-7BD9-4E18-8F00-1E6766CF1369}">
      <dgm:prSet/>
      <dgm:spPr/>
      <dgm:t>
        <a:bodyPr/>
        <a:lstStyle/>
        <a:p>
          <a:endParaRPr lang="en-US"/>
        </a:p>
      </dgm:t>
    </dgm:pt>
    <dgm:pt modelId="{8AF0CC2A-8FFE-438A-9E03-595B7C6729CE}">
      <dgm:prSet phldrT="[Text]" custT="1"/>
      <dgm:spPr/>
      <dgm:t>
        <a:bodyPr/>
        <a:lstStyle/>
        <a:p>
          <a:r>
            <a:rPr lang="en-US" sz="1100" dirty="0"/>
            <a:t>EBM Background</a:t>
          </a:r>
        </a:p>
      </dgm:t>
    </dgm:pt>
    <dgm:pt modelId="{F300EB99-BABF-436F-A81F-011F494947C5}" type="parTrans" cxnId="{9EF1F4BE-0E12-4860-97D0-F20FD2CC4B6C}">
      <dgm:prSet/>
      <dgm:spPr/>
      <dgm:t>
        <a:bodyPr/>
        <a:lstStyle/>
        <a:p>
          <a:endParaRPr lang="en-US" sz="1400"/>
        </a:p>
      </dgm:t>
    </dgm:pt>
    <dgm:pt modelId="{76871FAF-32B7-4926-B313-67D7DC729249}" type="sibTrans" cxnId="{9EF1F4BE-0E12-4860-97D0-F20FD2CC4B6C}">
      <dgm:prSet/>
      <dgm:spPr/>
      <dgm:t>
        <a:bodyPr/>
        <a:lstStyle/>
        <a:p>
          <a:endParaRPr lang="en-US"/>
        </a:p>
      </dgm:t>
    </dgm:pt>
    <dgm:pt modelId="{31366244-61A2-4737-9D7F-02FF03866044}" type="pres">
      <dgm:prSet presAssocID="{762C6C20-A2F5-49C9-B871-BFBE4DDF5CC2}" presName="hierChild1" presStyleCnt="0">
        <dgm:presLayoutVars>
          <dgm:chPref val="1"/>
          <dgm:dir/>
          <dgm:animOne val="branch"/>
          <dgm:animLvl val="lvl"/>
          <dgm:resizeHandles/>
        </dgm:presLayoutVars>
      </dgm:prSet>
      <dgm:spPr/>
    </dgm:pt>
    <dgm:pt modelId="{0E3531A9-14A6-407F-BB5C-F480215264DD}" type="pres">
      <dgm:prSet presAssocID="{A37A5B9A-4B5A-47EF-84A4-5B2C317E93DF}" presName="hierRoot1" presStyleCnt="0"/>
      <dgm:spPr/>
    </dgm:pt>
    <dgm:pt modelId="{289B2A19-32F3-481F-9FA3-827F5995945C}" type="pres">
      <dgm:prSet presAssocID="{A37A5B9A-4B5A-47EF-84A4-5B2C317E93DF}" presName="composite" presStyleCnt="0"/>
      <dgm:spPr/>
    </dgm:pt>
    <dgm:pt modelId="{8D2C9128-ABD8-47CA-AC06-EBE30A6AE175}" type="pres">
      <dgm:prSet presAssocID="{A37A5B9A-4B5A-47EF-84A4-5B2C317E93DF}" presName="background" presStyleLbl="node0" presStyleIdx="0" presStyleCnt="1"/>
      <dgm:spPr>
        <a:solidFill>
          <a:srgbClr val="C00000"/>
        </a:solidFill>
      </dgm:spPr>
    </dgm:pt>
    <dgm:pt modelId="{8C135E42-68EC-445F-B9D6-66A8D610F412}" type="pres">
      <dgm:prSet presAssocID="{A37A5B9A-4B5A-47EF-84A4-5B2C317E93DF}" presName="text" presStyleLbl="fgAcc0" presStyleIdx="0" presStyleCnt="1">
        <dgm:presLayoutVars>
          <dgm:chPref val="3"/>
        </dgm:presLayoutVars>
      </dgm:prSet>
      <dgm:spPr/>
    </dgm:pt>
    <dgm:pt modelId="{B9FB8541-1F58-4571-8BA5-2F1C8774D2FE}" type="pres">
      <dgm:prSet presAssocID="{A37A5B9A-4B5A-47EF-84A4-5B2C317E93DF}" presName="hierChild2" presStyleCnt="0"/>
      <dgm:spPr/>
    </dgm:pt>
    <dgm:pt modelId="{C37365E3-650F-4775-B71F-D5EAFA048AF5}" type="pres">
      <dgm:prSet presAssocID="{9D4FD3B9-7EE2-4360-A973-F68C664DAA60}" presName="Name10" presStyleLbl="parChTrans1D2" presStyleIdx="0" presStyleCnt="2"/>
      <dgm:spPr/>
    </dgm:pt>
    <dgm:pt modelId="{63DC1092-22E8-46FD-B0EE-85DA3F424E67}" type="pres">
      <dgm:prSet presAssocID="{B1CA83D8-4E91-4C20-AA49-60CB5045123F}" presName="hierRoot2" presStyleCnt="0"/>
      <dgm:spPr/>
    </dgm:pt>
    <dgm:pt modelId="{E7D02D8F-866B-4C0B-9969-7727232A79A9}" type="pres">
      <dgm:prSet presAssocID="{B1CA83D8-4E91-4C20-AA49-60CB5045123F}" presName="composite2" presStyleCnt="0"/>
      <dgm:spPr/>
    </dgm:pt>
    <dgm:pt modelId="{13E1C4FC-8B09-40A7-9A71-52DED6B21DAC}" type="pres">
      <dgm:prSet presAssocID="{B1CA83D8-4E91-4C20-AA49-60CB5045123F}" presName="background2" presStyleLbl="node2" presStyleIdx="0" presStyleCnt="2"/>
      <dgm:spPr/>
    </dgm:pt>
    <dgm:pt modelId="{B7027F9D-A625-42E1-B79D-0BE54615F44F}" type="pres">
      <dgm:prSet presAssocID="{B1CA83D8-4E91-4C20-AA49-60CB5045123F}" presName="text2" presStyleLbl="fgAcc2" presStyleIdx="0" presStyleCnt="2">
        <dgm:presLayoutVars>
          <dgm:chPref val="3"/>
        </dgm:presLayoutVars>
      </dgm:prSet>
      <dgm:spPr/>
    </dgm:pt>
    <dgm:pt modelId="{FA508C96-4ED5-41E5-A220-5C1C8FA615AD}" type="pres">
      <dgm:prSet presAssocID="{B1CA83D8-4E91-4C20-AA49-60CB5045123F}" presName="hierChild3" presStyleCnt="0"/>
      <dgm:spPr/>
    </dgm:pt>
    <dgm:pt modelId="{F8849934-CA38-4FEC-9EAF-921A5A179E3D}" type="pres">
      <dgm:prSet presAssocID="{F300EB99-BABF-436F-A81F-011F494947C5}" presName="Name10" presStyleLbl="parChTrans1D2" presStyleIdx="1" presStyleCnt="2"/>
      <dgm:spPr/>
    </dgm:pt>
    <dgm:pt modelId="{CFF0CF8B-1885-4D5D-8C17-AF7ECA044EE1}" type="pres">
      <dgm:prSet presAssocID="{8AF0CC2A-8FFE-438A-9E03-595B7C6729CE}" presName="hierRoot2" presStyleCnt="0"/>
      <dgm:spPr/>
    </dgm:pt>
    <dgm:pt modelId="{68E844E6-B08C-4003-88ED-CCA1563BA714}" type="pres">
      <dgm:prSet presAssocID="{8AF0CC2A-8FFE-438A-9E03-595B7C6729CE}" presName="composite2" presStyleCnt="0"/>
      <dgm:spPr/>
    </dgm:pt>
    <dgm:pt modelId="{00897C5F-F040-4658-868D-19D675E96F51}" type="pres">
      <dgm:prSet presAssocID="{8AF0CC2A-8FFE-438A-9E03-595B7C6729CE}" presName="background2" presStyleLbl="node2" presStyleIdx="1" presStyleCnt="2"/>
      <dgm:spPr/>
    </dgm:pt>
    <dgm:pt modelId="{23AC8087-C256-4F08-BBE3-919E4DD6A18C}" type="pres">
      <dgm:prSet presAssocID="{8AF0CC2A-8FFE-438A-9E03-595B7C6729CE}" presName="text2" presStyleLbl="fgAcc2" presStyleIdx="1" presStyleCnt="2">
        <dgm:presLayoutVars>
          <dgm:chPref val="3"/>
        </dgm:presLayoutVars>
      </dgm:prSet>
      <dgm:spPr/>
    </dgm:pt>
    <dgm:pt modelId="{1DD01FFF-DB69-4E72-867F-28D45EC8CA04}" type="pres">
      <dgm:prSet presAssocID="{8AF0CC2A-8FFE-438A-9E03-595B7C6729CE}" presName="hierChild3" presStyleCnt="0"/>
      <dgm:spPr/>
    </dgm:pt>
  </dgm:ptLst>
  <dgm:cxnLst>
    <dgm:cxn modelId="{22584108-11A0-4AEF-B589-C4254FD0DA9C}" type="presOf" srcId="{A37A5B9A-4B5A-47EF-84A4-5B2C317E93DF}" destId="{8C135E42-68EC-445F-B9D6-66A8D610F412}" srcOrd="0" destOrd="0" presId="urn:microsoft.com/office/officeart/2005/8/layout/hierarchy1"/>
    <dgm:cxn modelId="{AA376321-53BB-4562-A8AE-DAC730A16777}" type="presOf" srcId="{762C6C20-A2F5-49C9-B871-BFBE4DDF5CC2}" destId="{31366244-61A2-4737-9D7F-02FF03866044}" srcOrd="0" destOrd="0" presId="urn:microsoft.com/office/officeart/2005/8/layout/hierarchy1"/>
    <dgm:cxn modelId="{2739F66D-26A4-4AB2-8EA5-17D053FA2BB3}" srcId="{762C6C20-A2F5-49C9-B871-BFBE4DDF5CC2}" destId="{A37A5B9A-4B5A-47EF-84A4-5B2C317E93DF}" srcOrd="0" destOrd="0" parTransId="{2DF75E63-2A0E-4235-B8B2-31392842FFEB}" sibTransId="{EFF0F2E1-3B86-461E-A08B-AE18A83130F9}"/>
    <dgm:cxn modelId="{AA051556-E83E-483C-A3E4-9772BE638474}" type="presOf" srcId="{8AF0CC2A-8FFE-438A-9E03-595B7C6729CE}" destId="{23AC8087-C256-4F08-BBE3-919E4DD6A18C}" srcOrd="0" destOrd="0" presId="urn:microsoft.com/office/officeart/2005/8/layout/hierarchy1"/>
    <dgm:cxn modelId="{2D913F57-059F-4ED1-B916-3C33690BBB9B}" type="presOf" srcId="{9D4FD3B9-7EE2-4360-A973-F68C664DAA60}" destId="{C37365E3-650F-4775-B71F-D5EAFA048AF5}" srcOrd="0" destOrd="0" presId="urn:microsoft.com/office/officeart/2005/8/layout/hierarchy1"/>
    <dgm:cxn modelId="{6C8BFF7F-9CB5-41E1-BA57-CD28D2E417E4}" type="presOf" srcId="{F300EB99-BABF-436F-A81F-011F494947C5}" destId="{F8849934-CA38-4FEC-9EAF-921A5A179E3D}" srcOrd="0" destOrd="0" presId="urn:microsoft.com/office/officeart/2005/8/layout/hierarchy1"/>
    <dgm:cxn modelId="{203F5EBC-6B1F-468A-B0CC-E6E3FD8326C4}" type="presOf" srcId="{B1CA83D8-4E91-4C20-AA49-60CB5045123F}" destId="{B7027F9D-A625-42E1-B79D-0BE54615F44F}" srcOrd="0" destOrd="0" presId="urn:microsoft.com/office/officeart/2005/8/layout/hierarchy1"/>
    <dgm:cxn modelId="{9EF1F4BE-0E12-4860-97D0-F20FD2CC4B6C}" srcId="{A37A5B9A-4B5A-47EF-84A4-5B2C317E93DF}" destId="{8AF0CC2A-8FFE-438A-9E03-595B7C6729CE}" srcOrd="1" destOrd="0" parTransId="{F300EB99-BABF-436F-A81F-011F494947C5}" sibTransId="{76871FAF-32B7-4926-B313-67D7DC729249}"/>
    <dgm:cxn modelId="{81DB12FF-7BD9-4E18-8F00-1E6766CF1369}" srcId="{A37A5B9A-4B5A-47EF-84A4-5B2C317E93DF}" destId="{B1CA83D8-4E91-4C20-AA49-60CB5045123F}" srcOrd="0" destOrd="0" parTransId="{9D4FD3B9-7EE2-4360-A973-F68C664DAA60}" sibTransId="{68876A8A-FAA2-43C4-B9B3-92ACDD0CA12E}"/>
    <dgm:cxn modelId="{BD2456A9-95DB-431E-9A57-7D23E5C3E34B}" type="presParOf" srcId="{31366244-61A2-4737-9D7F-02FF03866044}" destId="{0E3531A9-14A6-407F-BB5C-F480215264DD}" srcOrd="0" destOrd="0" presId="urn:microsoft.com/office/officeart/2005/8/layout/hierarchy1"/>
    <dgm:cxn modelId="{06025F5D-5D16-44FB-A9E0-9E0870EAB804}" type="presParOf" srcId="{0E3531A9-14A6-407F-BB5C-F480215264DD}" destId="{289B2A19-32F3-481F-9FA3-827F5995945C}" srcOrd="0" destOrd="0" presId="urn:microsoft.com/office/officeart/2005/8/layout/hierarchy1"/>
    <dgm:cxn modelId="{8990EEA1-50C5-48FF-909F-33D07E70AF41}" type="presParOf" srcId="{289B2A19-32F3-481F-9FA3-827F5995945C}" destId="{8D2C9128-ABD8-47CA-AC06-EBE30A6AE175}" srcOrd="0" destOrd="0" presId="urn:microsoft.com/office/officeart/2005/8/layout/hierarchy1"/>
    <dgm:cxn modelId="{2DFD4BF3-3322-4F3C-A209-E0D4711490C6}" type="presParOf" srcId="{289B2A19-32F3-481F-9FA3-827F5995945C}" destId="{8C135E42-68EC-445F-B9D6-66A8D610F412}" srcOrd="1" destOrd="0" presId="urn:microsoft.com/office/officeart/2005/8/layout/hierarchy1"/>
    <dgm:cxn modelId="{FEF258BB-E199-419C-ABA4-1B68110722A4}" type="presParOf" srcId="{0E3531A9-14A6-407F-BB5C-F480215264DD}" destId="{B9FB8541-1F58-4571-8BA5-2F1C8774D2FE}" srcOrd="1" destOrd="0" presId="urn:microsoft.com/office/officeart/2005/8/layout/hierarchy1"/>
    <dgm:cxn modelId="{689AA4F5-DA0D-4DED-8ADC-93EA522D4801}" type="presParOf" srcId="{B9FB8541-1F58-4571-8BA5-2F1C8774D2FE}" destId="{C37365E3-650F-4775-B71F-D5EAFA048AF5}" srcOrd="0" destOrd="0" presId="urn:microsoft.com/office/officeart/2005/8/layout/hierarchy1"/>
    <dgm:cxn modelId="{765D2597-ED4E-4CE2-9314-9CA49C59553B}" type="presParOf" srcId="{B9FB8541-1F58-4571-8BA5-2F1C8774D2FE}" destId="{63DC1092-22E8-46FD-B0EE-85DA3F424E67}" srcOrd="1" destOrd="0" presId="urn:microsoft.com/office/officeart/2005/8/layout/hierarchy1"/>
    <dgm:cxn modelId="{9A8816A7-E380-431F-846B-01E8D8EE5F8C}" type="presParOf" srcId="{63DC1092-22E8-46FD-B0EE-85DA3F424E67}" destId="{E7D02D8F-866B-4C0B-9969-7727232A79A9}" srcOrd="0" destOrd="0" presId="urn:microsoft.com/office/officeart/2005/8/layout/hierarchy1"/>
    <dgm:cxn modelId="{6F47E0BD-A282-444E-BEDE-A77D206A17A9}" type="presParOf" srcId="{E7D02D8F-866B-4C0B-9969-7727232A79A9}" destId="{13E1C4FC-8B09-40A7-9A71-52DED6B21DAC}" srcOrd="0" destOrd="0" presId="urn:microsoft.com/office/officeart/2005/8/layout/hierarchy1"/>
    <dgm:cxn modelId="{DEB7CDEC-CF00-4DEC-B1F2-607DF0076002}" type="presParOf" srcId="{E7D02D8F-866B-4C0B-9969-7727232A79A9}" destId="{B7027F9D-A625-42E1-B79D-0BE54615F44F}" srcOrd="1" destOrd="0" presId="urn:microsoft.com/office/officeart/2005/8/layout/hierarchy1"/>
    <dgm:cxn modelId="{8CD5C1E9-7F69-46A3-85BC-1984DD65F9DF}" type="presParOf" srcId="{63DC1092-22E8-46FD-B0EE-85DA3F424E67}" destId="{FA508C96-4ED5-41E5-A220-5C1C8FA615AD}" srcOrd="1" destOrd="0" presId="urn:microsoft.com/office/officeart/2005/8/layout/hierarchy1"/>
    <dgm:cxn modelId="{88BE15E5-B98E-41BB-938F-F660E1B0BFCD}" type="presParOf" srcId="{B9FB8541-1F58-4571-8BA5-2F1C8774D2FE}" destId="{F8849934-CA38-4FEC-9EAF-921A5A179E3D}" srcOrd="2" destOrd="0" presId="urn:microsoft.com/office/officeart/2005/8/layout/hierarchy1"/>
    <dgm:cxn modelId="{96989282-1514-493A-BA22-64769D5704E3}" type="presParOf" srcId="{B9FB8541-1F58-4571-8BA5-2F1C8774D2FE}" destId="{CFF0CF8B-1885-4D5D-8C17-AF7ECA044EE1}" srcOrd="3" destOrd="0" presId="urn:microsoft.com/office/officeart/2005/8/layout/hierarchy1"/>
    <dgm:cxn modelId="{48BD4369-245A-4122-8CC7-800E1FE5B6F6}" type="presParOf" srcId="{CFF0CF8B-1885-4D5D-8C17-AF7ECA044EE1}" destId="{68E844E6-B08C-4003-88ED-CCA1563BA714}" srcOrd="0" destOrd="0" presId="urn:microsoft.com/office/officeart/2005/8/layout/hierarchy1"/>
    <dgm:cxn modelId="{030845D1-38BB-4AB4-A78A-3D86836FB6D8}" type="presParOf" srcId="{68E844E6-B08C-4003-88ED-CCA1563BA714}" destId="{00897C5F-F040-4658-868D-19D675E96F51}" srcOrd="0" destOrd="0" presId="urn:microsoft.com/office/officeart/2005/8/layout/hierarchy1"/>
    <dgm:cxn modelId="{ED0FF557-54F7-4DA8-8D45-89E4468F0C77}" type="presParOf" srcId="{68E844E6-B08C-4003-88ED-CCA1563BA714}" destId="{23AC8087-C256-4F08-BBE3-919E4DD6A18C}" srcOrd="1" destOrd="0" presId="urn:microsoft.com/office/officeart/2005/8/layout/hierarchy1"/>
    <dgm:cxn modelId="{9337BD5E-2790-4259-AA71-DBE116757276}" type="presParOf" srcId="{CFF0CF8B-1885-4D5D-8C17-AF7ECA044EE1}" destId="{1DD01FFF-DB69-4E72-867F-28D45EC8CA04}"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2C6C20-A2F5-49C9-B871-BFBE4DDF5CC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086B768B-BE0D-418A-8880-3574AA7B6F97}">
      <dgm:prSet phldrT="[Text]" custT="1"/>
      <dgm:spPr/>
      <dgm:t>
        <a:bodyPr/>
        <a:lstStyle/>
        <a:p>
          <a:r>
            <a:rPr lang="en-US" sz="1600" dirty="0">
              <a:latin typeface="Arial" panose="020B0604020202020204" pitchFamily="34" charset="0"/>
              <a:cs typeface="Arial" panose="020B0604020202020204" pitchFamily="34" charset="0"/>
            </a:rPr>
            <a:t>Research Studies</a:t>
          </a:r>
        </a:p>
      </dgm:t>
    </dgm:pt>
    <dgm:pt modelId="{FF7BE7DD-DE6F-430E-B2CF-89FD6195BAFB}" type="parTrans" cxnId="{4FF9C3F5-ED0D-46D4-8EA7-4569525BFD7E}">
      <dgm:prSet/>
      <dgm:spPr/>
      <dgm:t>
        <a:bodyPr/>
        <a:lstStyle/>
        <a:p>
          <a:endParaRPr lang="en-US" sz="2400"/>
        </a:p>
      </dgm:t>
    </dgm:pt>
    <dgm:pt modelId="{A056E774-DF40-47CF-A8DB-E3985ED512F7}" type="sibTrans" cxnId="{4FF9C3F5-ED0D-46D4-8EA7-4569525BFD7E}">
      <dgm:prSet/>
      <dgm:spPr/>
      <dgm:t>
        <a:bodyPr/>
        <a:lstStyle/>
        <a:p>
          <a:endParaRPr lang="en-US"/>
        </a:p>
      </dgm:t>
    </dgm:pt>
    <dgm:pt modelId="{395CEB53-AECA-4411-839A-94E6EE872901}">
      <dgm:prSet phldrT="[Text]" custT="1"/>
      <dgm:spPr/>
      <dgm:t>
        <a:bodyPr/>
        <a:lstStyle/>
        <a:p>
          <a:r>
            <a:rPr lang="en-US" sz="1800" b="1" dirty="0">
              <a:latin typeface="Arial" panose="020B0604020202020204" pitchFamily="34" charset="0"/>
              <a:cs typeface="Arial" panose="020B0604020202020204" pitchFamily="34" charset="0"/>
            </a:rPr>
            <a:t>Foreground</a:t>
          </a:r>
          <a:br>
            <a:rPr lang="en-US" sz="1800" b="1" dirty="0">
              <a:latin typeface="Arial" panose="020B0604020202020204" pitchFamily="34" charset="0"/>
              <a:cs typeface="Arial" panose="020B0604020202020204" pitchFamily="34" charset="0"/>
            </a:rPr>
          </a:br>
          <a:r>
            <a:rPr lang="en-US" sz="1800" b="1" dirty="0">
              <a:latin typeface="Arial" panose="020B0604020202020204" pitchFamily="34" charset="0"/>
              <a:cs typeface="Arial" panose="020B0604020202020204" pitchFamily="34" charset="0"/>
            </a:rPr>
            <a:t>Questions</a:t>
          </a:r>
        </a:p>
      </dgm:t>
    </dgm:pt>
    <dgm:pt modelId="{81829495-55B5-4595-8614-E7E58C80433F}" type="parTrans" cxnId="{5EB4F2E3-9C64-442C-8FA1-2D7355C56642}">
      <dgm:prSet/>
      <dgm:spPr/>
      <dgm:t>
        <a:bodyPr/>
        <a:lstStyle/>
        <a:p>
          <a:endParaRPr lang="en-US"/>
        </a:p>
      </dgm:t>
    </dgm:pt>
    <dgm:pt modelId="{80D177BB-34AB-4C54-A543-6E6074529443}" type="sibTrans" cxnId="{5EB4F2E3-9C64-442C-8FA1-2D7355C56642}">
      <dgm:prSet/>
      <dgm:spPr/>
      <dgm:t>
        <a:bodyPr/>
        <a:lstStyle/>
        <a:p>
          <a:endParaRPr lang="en-US"/>
        </a:p>
      </dgm:t>
    </dgm:pt>
    <dgm:pt modelId="{3682811C-4705-4E4E-A18D-4D46859733DA}">
      <dgm:prSet phldrT="[Text]" custT="1"/>
      <dgm:spPr/>
      <dgm:t>
        <a:bodyPr/>
        <a:lstStyle/>
        <a:p>
          <a:r>
            <a:rPr lang="en-US" sz="1600" dirty="0">
              <a:latin typeface="Arial" panose="020B0604020202020204" pitchFamily="34" charset="0"/>
              <a:cs typeface="Arial" panose="020B0604020202020204" pitchFamily="34" charset="0"/>
            </a:rPr>
            <a:t>General Resources</a:t>
          </a:r>
        </a:p>
        <a:p>
          <a:r>
            <a:rPr lang="en-US" sz="1600" dirty="0">
              <a:latin typeface="Arial" panose="020B0604020202020204" pitchFamily="34" charset="0"/>
              <a:cs typeface="Arial" panose="020B0604020202020204" pitchFamily="34" charset="0"/>
            </a:rPr>
            <a:t>e.g., Guidelines</a:t>
          </a:r>
        </a:p>
      </dgm:t>
    </dgm:pt>
    <dgm:pt modelId="{81D31E98-3E25-4F1C-8DA4-BEC8ACEA0379}" type="parTrans" cxnId="{7B9D3CBA-0B22-46B1-A554-F3457515DF6B}">
      <dgm:prSet/>
      <dgm:spPr/>
      <dgm:t>
        <a:bodyPr/>
        <a:lstStyle/>
        <a:p>
          <a:endParaRPr lang="en-US" sz="2400"/>
        </a:p>
      </dgm:t>
    </dgm:pt>
    <dgm:pt modelId="{6AE70592-DA08-4C59-9D67-4229D16884AB}" type="sibTrans" cxnId="{7B9D3CBA-0B22-46B1-A554-F3457515DF6B}">
      <dgm:prSet/>
      <dgm:spPr/>
      <dgm:t>
        <a:bodyPr/>
        <a:lstStyle/>
        <a:p>
          <a:endParaRPr lang="en-US"/>
        </a:p>
      </dgm:t>
    </dgm:pt>
    <dgm:pt modelId="{31366244-61A2-4737-9D7F-02FF03866044}" type="pres">
      <dgm:prSet presAssocID="{762C6C20-A2F5-49C9-B871-BFBE4DDF5CC2}" presName="hierChild1" presStyleCnt="0">
        <dgm:presLayoutVars>
          <dgm:chPref val="1"/>
          <dgm:dir/>
          <dgm:animOne val="branch"/>
          <dgm:animLvl val="lvl"/>
          <dgm:resizeHandles/>
        </dgm:presLayoutVars>
      </dgm:prSet>
      <dgm:spPr/>
    </dgm:pt>
    <dgm:pt modelId="{6B33BF4B-4E60-4070-A25E-06235D463302}" type="pres">
      <dgm:prSet presAssocID="{395CEB53-AECA-4411-839A-94E6EE872901}" presName="hierRoot1" presStyleCnt="0"/>
      <dgm:spPr/>
    </dgm:pt>
    <dgm:pt modelId="{8DC2733A-C9EC-458F-BB47-48160D52F757}" type="pres">
      <dgm:prSet presAssocID="{395CEB53-AECA-4411-839A-94E6EE872901}" presName="composite" presStyleCnt="0"/>
      <dgm:spPr/>
    </dgm:pt>
    <dgm:pt modelId="{A3BBD710-50DB-4C4D-9DCE-A81749A53A53}" type="pres">
      <dgm:prSet presAssocID="{395CEB53-AECA-4411-839A-94E6EE872901}" presName="background" presStyleLbl="node0" presStyleIdx="0" presStyleCnt="1"/>
      <dgm:spPr>
        <a:solidFill>
          <a:srgbClr val="00B050"/>
        </a:solidFill>
      </dgm:spPr>
    </dgm:pt>
    <dgm:pt modelId="{4397E3D8-6BCE-45AC-9B73-78C435617119}" type="pres">
      <dgm:prSet presAssocID="{395CEB53-AECA-4411-839A-94E6EE872901}" presName="text" presStyleLbl="fgAcc0" presStyleIdx="0" presStyleCnt="1">
        <dgm:presLayoutVars>
          <dgm:chPref val="3"/>
        </dgm:presLayoutVars>
      </dgm:prSet>
      <dgm:spPr/>
    </dgm:pt>
    <dgm:pt modelId="{8420D57F-0A9C-46ED-BB46-CE4E752E8ED4}" type="pres">
      <dgm:prSet presAssocID="{395CEB53-AECA-4411-839A-94E6EE872901}" presName="hierChild2" presStyleCnt="0"/>
      <dgm:spPr/>
    </dgm:pt>
    <dgm:pt modelId="{CE083151-38C9-42EA-A418-F36E31FA6F93}" type="pres">
      <dgm:prSet presAssocID="{81D31E98-3E25-4F1C-8DA4-BEC8ACEA0379}" presName="Name10" presStyleLbl="parChTrans1D2" presStyleIdx="0" presStyleCnt="2"/>
      <dgm:spPr/>
    </dgm:pt>
    <dgm:pt modelId="{79C265E7-1E58-4E9D-B6EE-782D45883A75}" type="pres">
      <dgm:prSet presAssocID="{3682811C-4705-4E4E-A18D-4D46859733DA}" presName="hierRoot2" presStyleCnt="0"/>
      <dgm:spPr/>
    </dgm:pt>
    <dgm:pt modelId="{C7714245-2915-43E3-ABC8-A493ADD1E52E}" type="pres">
      <dgm:prSet presAssocID="{3682811C-4705-4E4E-A18D-4D46859733DA}" presName="composite2" presStyleCnt="0"/>
      <dgm:spPr/>
    </dgm:pt>
    <dgm:pt modelId="{C222E225-55BD-475F-AE1F-0E29F05D7841}" type="pres">
      <dgm:prSet presAssocID="{3682811C-4705-4E4E-A18D-4D46859733DA}" presName="background2" presStyleLbl="node2" presStyleIdx="0" presStyleCnt="2"/>
      <dgm:spPr/>
    </dgm:pt>
    <dgm:pt modelId="{1E715AE9-E8D9-4924-88D5-7E31EDB52196}" type="pres">
      <dgm:prSet presAssocID="{3682811C-4705-4E4E-A18D-4D46859733DA}" presName="text2" presStyleLbl="fgAcc2" presStyleIdx="0" presStyleCnt="2" custScaleX="109037">
        <dgm:presLayoutVars>
          <dgm:chPref val="3"/>
        </dgm:presLayoutVars>
      </dgm:prSet>
      <dgm:spPr/>
    </dgm:pt>
    <dgm:pt modelId="{505DF0A2-1D7C-4763-9C36-DE5E42B145BA}" type="pres">
      <dgm:prSet presAssocID="{3682811C-4705-4E4E-A18D-4D46859733DA}" presName="hierChild3" presStyleCnt="0"/>
      <dgm:spPr/>
    </dgm:pt>
    <dgm:pt modelId="{D1BE62EC-BF5C-4AA1-8DA8-DD7AE8202F18}" type="pres">
      <dgm:prSet presAssocID="{FF7BE7DD-DE6F-430E-B2CF-89FD6195BAFB}" presName="Name10" presStyleLbl="parChTrans1D2" presStyleIdx="1" presStyleCnt="2"/>
      <dgm:spPr/>
    </dgm:pt>
    <dgm:pt modelId="{35B21C03-B8C7-4C17-9289-9DFFFE3D395A}" type="pres">
      <dgm:prSet presAssocID="{086B768B-BE0D-418A-8880-3574AA7B6F97}" presName="hierRoot2" presStyleCnt="0"/>
      <dgm:spPr/>
    </dgm:pt>
    <dgm:pt modelId="{9D88EC5A-D00F-482F-A3A1-838B266FAD3D}" type="pres">
      <dgm:prSet presAssocID="{086B768B-BE0D-418A-8880-3574AA7B6F97}" presName="composite2" presStyleCnt="0"/>
      <dgm:spPr/>
    </dgm:pt>
    <dgm:pt modelId="{E3A390E9-17B2-4DC7-9922-240EF23921F1}" type="pres">
      <dgm:prSet presAssocID="{086B768B-BE0D-418A-8880-3574AA7B6F97}" presName="background2" presStyleLbl="node2" presStyleIdx="1" presStyleCnt="2"/>
      <dgm:spPr>
        <a:solidFill>
          <a:srgbClr val="00B050"/>
        </a:solidFill>
      </dgm:spPr>
    </dgm:pt>
    <dgm:pt modelId="{71AD1306-0180-433E-A520-227940EF7EC1}" type="pres">
      <dgm:prSet presAssocID="{086B768B-BE0D-418A-8880-3574AA7B6F97}" presName="text2" presStyleLbl="fgAcc2" presStyleIdx="1" presStyleCnt="2" custLinFactNeighborX="3693">
        <dgm:presLayoutVars>
          <dgm:chPref val="3"/>
        </dgm:presLayoutVars>
      </dgm:prSet>
      <dgm:spPr/>
    </dgm:pt>
    <dgm:pt modelId="{4CDEB91C-3D71-401E-A8E0-EAE9D8D28609}" type="pres">
      <dgm:prSet presAssocID="{086B768B-BE0D-418A-8880-3574AA7B6F97}" presName="hierChild3" presStyleCnt="0"/>
      <dgm:spPr/>
    </dgm:pt>
  </dgm:ptLst>
  <dgm:cxnLst>
    <dgm:cxn modelId="{05F69207-088E-434F-A1FE-DA236BF244CB}" type="presOf" srcId="{086B768B-BE0D-418A-8880-3574AA7B6F97}" destId="{71AD1306-0180-433E-A520-227940EF7EC1}" srcOrd="0" destOrd="0" presId="urn:microsoft.com/office/officeart/2005/8/layout/hierarchy1"/>
    <dgm:cxn modelId="{E8114D44-6D35-4BEE-A42C-1479F59262DC}" type="presOf" srcId="{395CEB53-AECA-4411-839A-94E6EE872901}" destId="{4397E3D8-6BCE-45AC-9B73-78C435617119}" srcOrd="0" destOrd="0" presId="urn:microsoft.com/office/officeart/2005/8/layout/hierarchy1"/>
    <dgm:cxn modelId="{6C384669-C85C-408B-B332-AD12EA037446}" type="presOf" srcId="{3682811C-4705-4E4E-A18D-4D46859733DA}" destId="{1E715AE9-E8D9-4924-88D5-7E31EDB52196}" srcOrd="0" destOrd="0" presId="urn:microsoft.com/office/officeart/2005/8/layout/hierarchy1"/>
    <dgm:cxn modelId="{04479475-A02D-424E-8CE9-3118E85168A8}" type="presOf" srcId="{81D31E98-3E25-4F1C-8DA4-BEC8ACEA0379}" destId="{CE083151-38C9-42EA-A418-F36E31FA6F93}" srcOrd="0" destOrd="0" presId="urn:microsoft.com/office/officeart/2005/8/layout/hierarchy1"/>
    <dgm:cxn modelId="{036209B6-3285-4439-9601-3031BD96C327}" type="presOf" srcId="{FF7BE7DD-DE6F-430E-B2CF-89FD6195BAFB}" destId="{D1BE62EC-BF5C-4AA1-8DA8-DD7AE8202F18}" srcOrd="0" destOrd="0" presId="urn:microsoft.com/office/officeart/2005/8/layout/hierarchy1"/>
    <dgm:cxn modelId="{7B9D3CBA-0B22-46B1-A554-F3457515DF6B}" srcId="{395CEB53-AECA-4411-839A-94E6EE872901}" destId="{3682811C-4705-4E4E-A18D-4D46859733DA}" srcOrd="0" destOrd="0" parTransId="{81D31E98-3E25-4F1C-8DA4-BEC8ACEA0379}" sibTransId="{6AE70592-DA08-4C59-9D67-4229D16884AB}"/>
    <dgm:cxn modelId="{C5A53CC5-7F5E-4913-8A4B-FDFAA6C3FDA9}" type="presOf" srcId="{762C6C20-A2F5-49C9-B871-BFBE4DDF5CC2}" destId="{31366244-61A2-4737-9D7F-02FF03866044}" srcOrd="0" destOrd="0" presId="urn:microsoft.com/office/officeart/2005/8/layout/hierarchy1"/>
    <dgm:cxn modelId="{5EB4F2E3-9C64-442C-8FA1-2D7355C56642}" srcId="{762C6C20-A2F5-49C9-B871-BFBE4DDF5CC2}" destId="{395CEB53-AECA-4411-839A-94E6EE872901}" srcOrd="0" destOrd="0" parTransId="{81829495-55B5-4595-8614-E7E58C80433F}" sibTransId="{80D177BB-34AB-4C54-A543-6E6074529443}"/>
    <dgm:cxn modelId="{4FF9C3F5-ED0D-46D4-8EA7-4569525BFD7E}" srcId="{395CEB53-AECA-4411-839A-94E6EE872901}" destId="{086B768B-BE0D-418A-8880-3574AA7B6F97}" srcOrd="1" destOrd="0" parTransId="{FF7BE7DD-DE6F-430E-B2CF-89FD6195BAFB}" sibTransId="{A056E774-DF40-47CF-A8DB-E3985ED512F7}"/>
    <dgm:cxn modelId="{1EEA95EF-2381-45BF-85CB-3B82844BDB8C}" type="presParOf" srcId="{31366244-61A2-4737-9D7F-02FF03866044}" destId="{6B33BF4B-4E60-4070-A25E-06235D463302}" srcOrd="0" destOrd="0" presId="urn:microsoft.com/office/officeart/2005/8/layout/hierarchy1"/>
    <dgm:cxn modelId="{56ED4E48-1417-4733-A7F4-D6C7360A9CF9}" type="presParOf" srcId="{6B33BF4B-4E60-4070-A25E-06235D463302}" destId="{8DC2733A-C9EC-458F-BB47-48160D52F757}" srcOrd="0" destOrd="0" presId="urn:microsoft.com/office/officeart/2005/8/layout/hierarchy1"/>
    <dgm:cxn modelId="{6CFFFF78-42A6-46F0-9F86-3CD23F5F2913}" type="presParOf" srcId="{8DC2733A-C9EC-458F-BB47-48160D52F757}" destId="{A3BBD710-50DB-4C4D-9DCE-A81749A53A53}" srcOrd="0" destOrd="0" presId="urn:microsoft.com/office/officeart/2005/8/layout/hierarchy1"/>
    <dgm:cxn modelId="{24164AF7-54A5-4380-A803-3F38166A3045}" type="presParOf" srcId="{8DC2733A-C9EC-458F-BB47-48160D52F757}" destId="{4397E3D8-6BCE-45AC-9B73-78C435617119}" srcOrd="1" destOrd="0" presId="urn:microsoft.com/office/officeart/2005/8/layout/hierarchy1"/>
    <dgm:cxn modelId="{F5F159E3-E631-4622-B18D-3CBF956D2BD1}" type="presParOf" srcId="{6B33BF4B-4E60-4070-A25E-06235D463302}" destId="{8420D57F-0A9C-46ED-BB46-CE4E752E8ED4}" srcOrd="1" destOrd="0" presId="urn:microsoft.com/office/officeart/2005/8/layout/hierarchy1"/>
    <dgm:cxn modelId="{3CF8136F-12B9-495D-8723-33F9658C9BA1}" type="presParOf" srcId="{8420D57F-0A9C-46ED-BB46-CE4E752E8ED4}" destId="{CE083151-38C9-42EA-A418-F36E31FA6F93}" srcOrd="0" destOrd="0" presId="urn:microsoft.com/office/officeart/2005/8/layout/hierarchy1"/>
    <dgm:cxn modelId="{9568924B-9FB6-4E4B-9212-1EFD7CAB387B}" type="presParOf" srcId="{8420D57F-0A9C-46ED-BB46-CE4E752E8ED4}" destId="{79C265E7-1E58-4E9D-B6EE-782D45883A75}" srcOrd="1" destOrd="0" presId="urn:microsoft.com/office/officeart/2005/8/layout/hierarchy1"/>
    <dgm:cxn modelId="{00646EFF-7345-484F-9D37-1BF9CC9B9734}" type="presParOf" srcId="{79C265E7-1E58-4E9D-B6EE-782D45883A75}" destId="{C7714245-2915-43E3-ABC8-A493ADD1E52E}" srcOrd="0" destOrd="0" presId="urn:microsoft.com/office/officeart/2005/8/layout/hierarchy1"/>
    <dgm:cxn modelId="{49602645-26ED-4C1A-BA85-6A49C15578DD}" type="presParOf" srcId="{C7714245-2915-43E3-ABC8-A493ADD1E52E}" destId="{C222E225-55BD-475F-AE1F-0E29F05D7841}" srcOrd="0" destOrd="0" presId="urn:microsoft.com/office/officeart/2005/8/layout/hierarchy1"/>
    <dgm:cxn modelId="{6E99ED8E-15E1-459B-8774-A8C35210F5A7}" type="presParOf" srcId="{C7714245-2915-43E3-ABC8-A493ADD1E52E}" destId="{1E715AE9-E8D9-4924-88D5-7E31EDB52196}" srcOrd="1" destOrd="0" presId="urn:microsoft.com/office/officeart/2005/8/layout/hierarchy1"/>
    <dgm:cxn modelId="{6F751278-D03E-492E-A55C-3911D7E25D45}" type="presParOf" srcId="{79C265E7-1E58-4E9D-B6EE-782D45883A75}" destId="{505DF0A2-1D7C-4763-9C36-DE5E42B145BA}" srcOrd="1" destOrd="0" presId="urn:microsoft.com/office/officeart/2005/8/layout/hierarchy1"/>
    <dgm:cxn modelId="{09525C28-F341-42CD-8996-5EA95275BBDA}" type="presParOf" srcId="{8420D57F-0A9C-46ED-BB46-CE4E752E8ED4}" destId="{D1BE62EC-BF5C-4AA1-8DA8-DD7AE8202F18}" srcOrd="2" destOrd="0" presId="urn:microsoft.com/office/officeart/2005/8/layout/hierarchy1"/>
    <dgm:cxn modelId="{1C905FFF-CA6B-45F3-AD1C-B99156E537DE}" type="presParOf" srcId="{8420D57F-0A9C-46ED-BB46-CE4E752E8ED4}" destId="{35B21C03-B8C7-4C17-9289-9DFFFE3D395A}" srcOrd="3" destOrd="0" presId="urn:microsoft.com/office/officeart/2005/8/layout/hierarchy1"/>
    <dgm:cxn modelId="{1275191F-D8C4-4FB7-A263-9F381EB6459C}" type="presParOf" srcId="{35B21C03-B8C7-4C17-9289-9DFFFE3D395A}" destId="{9D88EC5A-D00F-482F-A3A1-838B266FAD3D}" srcOrd="0" destOrd="0" presId="urn:microsoft.com/office/officeart/2005/8/layout/hierarchy1"/>
    <dgm:cxn modelId="{CF1DC45F-8F14-4381-A3C7-66C51DB248A4}" type="presParOf" srcId="{9D88EC5A-D00F-482F-A3A1-838B266FAD3D}" destId="{E3A390E9-17B2-4DC7-9922-240EF23921F1}" srcOrd="0" destOrd="0" presId="urn:microsoft.com/office/officeart/2005/8/layout/hierarchy1"/>
    <dgm:cxn modelId="{FE3EA5E6-BD2D-47AF-B141-33E56C06F495}" type="presParOf" srcId="{9D88EC5A-D00F-482F-A3A1-838B266FAD3D}" destId="{71AD1306-0180-433E-A520-227940EF7EC1}" srcOrd="1" destOrd="0" presId="urn:microsoft.com/office/officeart/2005/8/layout/hierarchy1"/>
    <dgm:cxn modelId="{59E8E8BC-32A8-4957-872C-8E85B984A37F}" type="presParOf" srcId="{35B21C03-B8C7-4C17-9289-9DFFFE3D395A}" destId="{4CDEB91C-3D71-401E-A8E0-EAE9D8D286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2C6C20-A2F5-49C9-B871-BFBE4DDF5CC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37A5B9A-4B5A-47EF-84A4-5B2C317E93DF}">
      <dgm:prSet phldrT="[Text]" custT="1"/>
      <dgm:spPr/>
      <dgm:t>
        <a:bodyPr/>
        <a:lstStyle/>
        <a:p>
          <a:r>
            <a:rPr lang="en-US" sz="2400" b="1" dirty="0">
              <a:latin typeface="Arial" panose="020B0604020202020204" pitchFamily="34" charset="0"/>
              <a:cs typeface="Arial" panose="020B0604020202020204" pitchFamily="34" charset="0"/>
            </a:rPr>
            <a:t>Background</a:t>
          </a: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 Questions</a:t>
          </a:r>
        </a:p>
      </dgm:t>
    </dgm:pt>
    <dgm:pt modelId="{2DF75E63-2A0E-4235-B8B2-31392842FFEB}" type="parTrans" cxnId="{2739F66D-26A4-4AB2-8EA5-17D053FA2BB3}">
      <dgm:prSet/>
      <dgm:spPr/>
      <dgm:t>
        <a:bodyPr/>
        <a:lstStyle/>
        <a:p>
          <a:endParaRPr lang="en-US"/>
        </a:p>
      </dgm:t>
    </dgm:pt>
    <dgm:pt modelId="{EFF0F2E1-3B86-461E-A08B-AE18A83130F9}" type="sibTrans" cxnId="{2739F66D-26A4-4AB2-8EA5-17D053FA2BB3}">
      <dgm:prSet/>
      <dgm:spPr/>
      <dgm:t>
        <a:bodyPr/>
        <a:lstStyle/>
        <a:p>
          <a:endParaRPr lang="en-US"/>
        </a:p>
      </dgm:t>
    </dgm:pt>
    <dgm:pt modelId="{086B768B-BE0D-418A-8880-3574AA7B6F97}">
      <dgm:prSet phldrT="[Text]" custT="1"/>
      <dgm:spPr/>
      <dgm:t>
        <a:bodyPr/>
        <a:lstStyle/>
        <a:p>
          <a:r>
            <a:rPr lang="en-US" sz="2000" dirty="0">
              <a:latin typeface="Arial" panose="020B0604020202020204" pitchFamily="34" charset="0"/>
              <a:cs typeface="Arial" panose="020B0604020202020204" pitchFamily="34" charset="0"/>
            </a:rPr>
            <a:t>Research Studies</a:t>
          </a:r>
        </a:p>
      </dgm:t>
    </dgm:pt>
    <dgm:pt modelId="{FF7BE7DD-DE6F-430E-B2CF-89FD6195BAFB}" type="parTrans" cxnId="{4FF9C3F5-ED0D-46D4-8EA7-4569525BFD7E}">
      <dgm:prSet/>
      <dgm:spPr/>
      <dgm:t>
        <a:bodyPr/>
        <a:lstStyle/>
        <a:p>
          <a:endParaRPr lang="en-US" sz="2400"/>
        </a:p>
      </dgm:t>
    </dgm:pt>
    <dgm:pt modelId="{A056E774-DF40-47CF-A8DB-E3985ED512F7}" type="sibTrans" cxnId="{4FF9C3F5-ED0D-46D4-8EA7-4569525BFD7E}">
      <dgm:prSet/>
      <dgm:spPr/>
      <dgm:t>
        <a:bodyPr/>
        <a:lstStyle/>
        <a:p>
          <a:endParaRPr lang="en-US"/>
        </a:p>
      </dgm:t>
    </dgm:pt>
    <dgm:pt modelId="{395CEB53-AECA-4411-839A-94E6EE872901}">
      <dgm:prSet phldrT="[Text]" custT="1"/>
      <dgm:spPr/>
      <dgm:t>
        <a:bodyPr/>
        <a:lstStyle/>
        <a:p>
          <a:r>
            <a:rPr lang="en-US" sz="2400" b="1" dirty="0">
              <a:latin typeface="Arial" panose="020B0604020202020204" pitchFamily="34" charset="0"/>
              <a:cs typeface="Arial" panose="020B0604020202020204" pitchFamily="34" charset="0"/>
            </a:rPr>
            <a:t>Foreground</a:t>
          </a:r>
          <a:br>
            <a:rPr lang="en-US" sz="2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Questions</a:t>
          </a:r>
        </a:p>
      </dgm:t>
    </dgm:pt>
    <dgm:pt modelId="{81829495-55B5-4595-8614-E7E58C80433F}" type="parTrans" cxnId="{5EB4F2E3-9C64-442C-8FA1-2D7355C56642}">
      <dgm:prSet/>
      <dgm:spPr/>
      <dgm:t>
        <a:bodyPr/>
        <a:lstStyle/>
        <a:p>
          <a:endParaRPr lang="en-US"/>
        </a:p>
      </dgm:t>
    </dgm:pt>
    <dgm:pt modelId="{80D177BB-34AB-4C54-A543-6E6074529443}" type="sibTrans" cxnId="{5EB4F2E3-9C64-442C-8FA1-2D7355C56642}">
      <dgm:prSet/>
      <dgm:spPr/>
      <dgm:t>
        <a:bodyPr/>
        <a:lstStyle/>
        <a:p>
          <a:endParaRPr lang="en-US"/>
        </a:p>
      </dgm:t>
    </dgm:pt>
    <dgm:pt modelId="{B1CA83D8-4E91-4C20-AA49-60CB5045123F}">
      <dgm:prSet phldrT="[Text]" custT="1"/>
      <dgm:spPr/>
      <dgm:t>
        <a:bodyPr/>
        <a:lstStyle/>
        <a:p>
          <a:r>
            <a:rPr lang="en-US" sz="2000" dirty="0">
              <a:latin typeface="Arial" panose="020B0604020202020204" pitchFamily="34" charset="0"/>
              <a:cs typeface="Arial" panose="020B0604020202020204" pitchFamily="34" charset="0"/>
            </a:rPr>
            <a:t>Basic Clinical</a:t>
          </a:r>
        </a:p>
      </dgm:t>
    </dgm:pt>
    <dgm:pt modelId="{9D4FD3B9-7EE2-4360-A973-F68C664DAA60}" type="parTrans" cxnId="{81DB12FF-7BD9-4E18-8F00-1E6766CF1369}">
      <dgm:prSet/>
      <dgm:spPr/>
      <dgm:t>
        <a:bodyPr/>
        <a:lstStyle/>
        <a:p>
          <a:endParaRPr lang="en-US" sz="2400"/>
        </a:p>
      </dgm:t>
    </dgm:pt>
    <dgm:pt modelId="{68876A8A-FAA2-43C4-B9B3-92ACDD0CA12E}" type="sibTrans" cxnId="{81DB12FF-7BD9-4E18-8F00-1E6766CF1369}">
      <dgm:prSet/>
      <dgm:spPr/>
      <dgm:t>
        <a:bodyPr/>
        <a:lstStyle/>
        <a:p>
          <a:endParaRPr lang="en-US"/>
        </a:p>
      </dgm:t>
    </dgm:pt>
    <dgm:pt modelId="{8AF0CC2A-8FFE-438A-9E03-595B7C6729CE}">
      <dgm:prSet phldrT="[Text]" custT="1"/>
      <dgm:spPr/>
      <dgm:t>
        <a:bodyPr/>
        <a:lstStyle/>
        <a:p>
          <a:r>
            <a:rPr lang="en-US" sz="2000" dirty="0">
              <a:latin typeface="Arial" panose="020B0604020202020204" pitchFamily="34" charset="0"/>
              <a:cs typeface="Arial" panose="020B0604020202020204" pitchFamily="34" charset="0"/>
            </a:rPr>
            <a:t>EBM Background</a:t>
          </a:r>
        </a:p>
      </dgm:t>
    </dgm:pt>
    <dgm:pt modelId="{F300EB99-BABF-436F-A81F-011F494947C5}" type="parTrans" cxnId="{9EF1F4BE-0E12-4860-97D0-F20FD2CC4B6C}">
      <dgm:prSet/>
      <dgm:spPr/>
      <dgm:t>
        <a:bodyPr/>
        <a:lstStyle/>
        <a:p>
          <a:endParaRPr lang="en-US" sz="2400"/>
        </a:p>
      </dgm:t>
    </dgm:pt>
    <dgm:pt modelId="{76871FAF-32B7-4926-B313-67D7DC729249}" type="sibTrans" cxnId="{9EF1F4BE-0E12-4860-97D0-F20FD2CC4B6C}">
      <dgm:prSet/>
      <dgm:spPr/>
      <dgm:t>
        <a:bodyPr/>
        <a:lstStyle/>
        <a:p>
          <a:endParaRPr lang="en-US"/>
        </a:p>
      </dgm:t>
    </dgm:pt>
    <dgm:pt modelId="{3682811C-4705-4E4E-A18D-4D46859733DA}">
      <dgm:prSet phldrT="[Text]" custT="1"/>
      <dgm:spPr/>
      <dgm:t>
        <a:bodyPr/>
        <a:lstStyle/>
        <a:p>
          <a:r>
            <a:rPr lang="en-US" sz="2000" dirty="0">
              <a:latin typeface="Arial" panose="020B0604020202020204" pitchFamily="34" charset="0"/>
              <a:cs typeface="Arial" panose="020B0604020202020204" pitchFamily="34" charset="0"/>
            </a:rPr>
            <a:t>General Resources</a:t>
          </a:r>
        </a:p>
        <a:p>
          <a:r>
            <a:rPr lang="en-US" sz="2000" dirty="0">
              <a:latin typeface="Arial" panose="020B0604020202020204" pitchFamily="34" charset="0"/>
              <a:cs typeface="Arial" panose="020B0604020202020204" pitchFamily="34" charset="0"/>
            </a:rPr>
            <a:t>e.g., Guidelines</a:t>
          </a:r>
        </a:p>
      </dgm:t>
    </dgm:pt>
    <dgm:pt modelId="{81D31E98-3E25-4F1C-8DA4-BEC8ACEA0379}" type="parTrans" cxnId="{7B9D3CBA-0B22-46B1-A554-F3457515DF6B}">
      <dgm:prSet/>
      <dgm:spPr/>
      <dgm:t>
        <a:bodyPr/>
        <a:lstStyle/>
        <a:p>
          <a:endParaRPr lang="en-US" sz="2400"/>
        </a:p>
      </dgm:t>
    </dgm:pt>
    <dgm:pt modelId="{6AE70592-DA08-4C59-9D67-4229D16884AB}" type="sibTrans" cxnId="{7B9D3CBA-0B22-46B1-A554-F3457515DF6B}">
      <dgm:prSet/>
      <dgm:spPr/>
      <dgm:t>
        <a:bodyPr/>
        <a:lstStyle/>
        <a:p>
          <a:endParaRPr lang="en-US"/>
        </a:p>
      </dgm:t>
    </dgm:pt>
    <dgm:pt modelId="{31366244-61A2-4737-9D7F-02FF03866044}" type="pres">
      <dgm:prSet presAssocID="{762C6C20-A2F5-49C9-B871-BFBE4DDF5CC2}" presName="hierChild1" presStyleCnt="0">
        <dgm:presLayoutVars>
          <dgm:chPref val="1"/>
          <dgm:dir/>
          <dgm:animOne val="branch"/>
          <dgm:animLvl val="lvl"/>
          <dgm:resizeHandles/>
        </dgm:presLayoutVars>
      </dgm:prSet>
      <dgm:spPr/>
    </dgm:pt>
    <dgm:pt modelId="{0E3531A9-14A6-407F-BB5C-F480215264DD}" type="pres">
      <dgm:prSet presAssocID="{A37A5B9A-4B5A-47EF-84A4-5B2C317E93DF}" presName="hierRoot1" presStyleCnt="0"/>
      <dgm:spPr/>
    </dgm:pt>
    <dgm:pt modelId="{289B2A19-32F3-481F-9FA3-827F5995945C}" type="pres">
      <dgm:prSet presAssocID="{A37A5B9A-4B5A-47EF-84A4-5B2C317E93DF}" presName="composite" presStyleCnt="0"/>
      <dgm:spPr/>
    </dgm:pt>
    <dgm:pt modelId="{8D2C9128-ABD8-47CA-AC06-EBE30A6AE175}" type="pres">
      <dgm:prSet presAssocID="{A37A5B9A-4B5A-47EF-84A4-5B2C317E93DF}" presName="background" presStyleLbl="node0" presStyleIdx="0" presStyleCnt="2"/>
      <dgm:spPr>
        <a:solidFill>
          <a:srgbClr val="C00000"/>
        </a:solidFill>
      </dgm:spPr>
    </dgm:pt>
    <dgm:pt modelId="{8C135E42-68EC-445F-B9D6-66A8D610F412}" type="pres">
      <dgm:prSet presAssocID="{A37A5B9A-4B5A-47EF-84A4-5B2C317E93DF}" presName="text" presStyleLbl="fgAcc0" presStyleIdx="0" presStyleCnt="2" custScaleX="121400">
        <dgm:presLayoutVars>
          <dgm:chPref val="3"/>
        </dgm:presLayoutVars>
      </dgm:prSet>
      <dgm:spPr/>
    </dgm:pt>
    <dgm:pt modelId="{B9FB8541-1F58-4571-8BA5-2F1C8774D2FE}" type="pres">
      <dgm:prSet presAssocID="{A37A5B9A-4B5A-47EF-84A4-5B2C317E93DF}" presName="hierChild2" presStyleCnt="0"/>
      <dgm:spPr/>
    </dgm:pt>
    <dgm:pt modelId="{ACE38CE8-3513-408E-9F89-8065C896B2B1}" type="pres">
      <dgm:prSet presAssocID="{9D4FD3B9-7EE2-4360-A973-F68C664DAA60}" presName="Name10" presStyleLbl="parChTrans1D2" presStyleIdx="0" presStyleCnt="4"/>
      <dgm:spPr/>
    </dgm:pt>
    <dgm:pt modelId="{ABCBF5F2-2879-421F-AC73-F13C5D6B356A}" type="pres">
      <dgm:prSet presAssocID="{B1CA83D8-4E91-4C20-AA49-60CB5045123F}" presName="hierRoot2" presStyleCnt="0"/>
      <dgm:spPr/>
    </dgm:pt>
    <dgm:pt modelId="{97DA9C57-3901-4E52-AF63-6C24188ACD61}" type="pres">
      <dgm:prSet presAssocID="{B1CA83D8-4E91-4C20-AA49-60CB5045123F}" presName="composite2" presStyleCnt="0"/>
      <dgm:spPr/>
    </dgm:pt>
    <dgm:pt modelId="{04E43671-6973-46AB-A401-76CB13A2FAB3}" type="pres">
      <dgm:prSet presAssocID="{B1CA83D8-4E91-4C20-AA49-60CB5045123F}" presName="background2" presStyleLbl="node2" presStyleIdx="0" presStyleCnt="4"/>
      <dgm:spPr/>
    </dgm:pt>
    <dgm:pt modelId="{0658BFBB-7480-4B29-8FBA-2B528B8D3083}" type="pres">
      <dgm:prSet presAssocID="{B1CA83D8-4E91-4C20-AA49-60CB5045123F}" presName="text2" presStyleLbl="fgAcc2" presStyleIdx="0" presStyleCnt="4">
        <dgm:presLayoutVars>
          <dgm:chPref val="3"/>
        </dgm:presLayoutVars>
      </dgm:prSet>
      <dgm:spPr/>
    </dgm:pt>
    <dgm:pt modelId="{B79541FE-0A34-4A18-8A4A-209FCE28D55D}" type="pres">
      <dgm:prSet presAssocID="{B1CA83D8-4E91-4C20-AA49-60CB5045123F}" presName="hierChild3" presStyleCnt="0"/>
      <dgm:spPr/>
    </dgm:pt>
    <dgm:pt modelId="{D41DC3AF-4435-48DE-9FF8-25D791E61BCD}" type="pres">
      <dgm:prSet presAssocID="{F300EB99-BABF-436F-A81F-011F494947C5}" presName="Name10" presStyleLbl="parChTrans1D2" presStyleIdx="1" presStyleCnt="4"/>
      <dgm:spPr/>
    </dgm:pt>
    <dgm:pt modelId="{BEEB3E9D-3ECF-4B08-87F0-B940CA4558C4}" type="pres">
      <dgm:prSet presAssocID="{8AF0CC2A-8FFE-438A-9E03-595B7C6729CE}" presName="hierRoot2" presStyleCnt="0"/>
      <dgm:spPr/>
    </dgm:pt>
    <dgm:pt modelId="{D1161EB3-A73A-4BA1-A16A-224D4A3202B1}" type="pres">
      <dgm:prSet presAssocID="{8AF0CC2A-8FFE-438A-9E03-595B7C6729CE}" presName="composite2" presStyleCnt="0"/>
      <dgm:spPr/>
    </dgm:pt>
    <dgm:pt modelId="{633299F5-7D22-44FF-A01B-02B0295354B5}" type="pres">
      <dgm:prSet presAssocID="{8AF0CC2A-8FFE-438A-9E03-595B7C6729CE}" presName="background2" presStyleLbl="node2" presStyleIdx="1" presStyleCnt="4"/>
      <dgm:spPr/>
    </dgm:pt>
    <dgm:pt modelId="{21D07310-A3D4-43D8-8CE9-9185A298F165}" type="pres">
      <dgm:prSet presAssocID="{8AF0CC2A-8FFE-438A-9E03-595B7C6729CE}" presName="text2" presStyleLbl="fgAcc2" presStyleIdx="1" presStyleCnt="4">
        <dgm:presLayoutVars>
          <dgm:chPref val="3"/>
        </dgm:presLayoutVars>
      </dgm:prSet>
      <dgm:spPr/>
    </dgm:pt>
    <dgm:pt modelId="{06A1F0D6-2A18-4F7E-A237-AE4CE9885B0D}" type="pres">
      <dgm:prSet presAssocID="{8AF0CC2A-8FFE-438A-9E03-595B7C6729CE}" presName="hierChild3" presStyleCnt="0"/>
      <dgm:spPr/>
    </dgm:pt>
    <dgm:pt modelId="{6B33BF4B-4E60-4070-A25E-06235D463302}" type="pres">
      <dgm:prSet presAssocID="{395CEB53-AECA-4411-839A-94E6EE872901}" presName="hierRoot1" presStyleCnt="0"/>
      <dgm:spPr/>
    </dgm:pt>
    <dgm:pt modelId="{8DC2733A-C9EC-458F-BB47-48160D52F757}" type="pres">
      <dgm:prSet presAssocID="{395CEB53-AECA-4411-839A-94E6EE872901}" presName="composite" presStyleCnt="0"/>
      <dgm:spPr/>
    </dgm:pt>
    <dgm:pt modelId="{A3BBD710-50DB-4C4D-9DCE-A81749A53A53}" type="pres">
      <dgm:prSet presAssocID="{395CEB53-AECA-4411-839A-94E6EE872901}" presName="background" presStyleLbl="node0" presStyleIdx="1" presStyleCnt="2"/>
      <dgm:spPr>
        <a:solidFill>
          <a:srgbClr val="00B050"/>
        </a:solidFill>
      </dgm:spPr>
    </dgm:pt>
    <dgm:pt modelId="{4397E3D8-6BCE-45AC-9B73-78C435617119}" type="pres">
      <dgm:prSet presAssocID="{395CEB53-AECA-4411-839A-94E6EE872901}" presName="text" presStyleLbl="fgAcc0" presStyleIdx="1" presStyleCnt="2" custScaleX="111723">
        <dgm:presLayoutVars>
          <dgm:chPref val="3"/>
        </dgm:presLayoutVars>
      </dgm:prSet>
      <dgm:spPr/>
    </dgm:pt>
    <dgm:pt modelId="{8420D57F-0A9C-46ED-BB46-CE4E752E8ED4}" type="pres">
      <dgm:prSet presAssocID="{395CEB53-AECA-4411-839A-94E6EE872901}" presName="hierChild2" presStyleCnt="0"/>
      <dgm:spPr/>
    </dgm:pt>
    <dgm:pt modelId="{CE083151-38C9-42EA-A418-F36E31FA6F93}" type="pres">
      <dgm:prSet presAssocID="{81D31E98-3E25-4F1C-8DA4-BEC8ACEA0379}" presName="Name10" presStyleLbl="parChTrans1D2" presStyleIdx="2" presStyleCnt="4"/>
      <dgm:spPr/>
    </dgm:pt>
    <dgm:pt modelId="{79C265E7-1E58-4E9D-B6EE-782D45883A75}" type="pres">
      <dgm:prSet presAssocID="{3682811C-4705-4E4E-A18D-4D46859733DA}" presName="hierRoot2" presStyleCnt="0"/>
      <dgm:spPr/>
    </dgm:pt>
    <dgm:pt modelId="{C7714245-2915-43E3-ABC8-A493ADD1E52E}" type="pres">
      <dgm:prSet presAssocID="{3682811C-4705-4E4E-A18D-4D46859733DA}" presName="composite2" presStyleCnt="0"/>
      <dgm:spPr/>
    </dgm:pt>
    <dgm:pt modelId="{C222E225-55BD-475F-AE1F-0E29F05D7841}" type="pres">
      <dgm:prSet presAssocID="{3682811C-4705-4E4E-A18D-4D46859733DA}" presName="background2" presStyleLbl="node2" presStyleIdx="2" presStyleCnt="4"/>
      <dgm:spPr/>
    </dgm:pt>
    <dgm:pt modelId="{1E715AE9-E8D9-4924-88D5-7E31EDB52196}" type="pres">
      <dgm:prSet presAssocID="{3682811C-4705-4E4E-A18D-4D46859733DA}" presName="text2" presStyleLbl="fgAcc2" presStyleIdx="2" presStyleCnt="4" custScaleX="109838">
        <dgm:presLayoutVars>
          <dgm:chPref val="3"/>
        </dgm:presLayoutVars>
      </dgm:prSet>
      <dgm:spPr/>
    </dgm:pt>
    <dgm:pt modelId="{505DF0A2-1D7C-4763-9C36-DE5E42B145BA}" type="pres">
      <dgm:prSet presAssocID="{3682811C-4705-4E4E-A18D-4D46859733DA}" presName="hierChild3" presStyleCnt="0"/>
      <dgm:spPr/>
    </dgm:pt>
    <dgm:pt modelId="{D1BE62EC-BF5C-4AA1-8DA8-DD7AE8202F18}" type="pres">
      <dgm:prSet presAssocID="{FF7BE7DD-DE6F-430E-B2CF-89FD6195BAFB}" presName="Name10" presStyleLbl="parChTrans1D2" presStyleIdx="3" presStyleCnt="4"/>
      <dgm:spPr/>
    </dgm:pt>
    <dgm:pt modelId="{35B21C03-B8C7-4C17-9289-9DFFFE3D395A}" type="pres">
      <dgm:prSet presAssocID="{086B768B-BE0D-418A-8880-3574AA7B6F97}" presName="hierRoot2" presStyleCnt="0"/>
      <dgm:spPr/>
    </dgm:pt>
    <dgm:pt modelId="{9D88EC5A-D00F-482F-A3A1-838B266FAD3D}" type="pres">
      <dgm:prSet presAssocID="{086B768B-BE0D-418A-8880-3574AA7B6F97}" presName="composite2" presStyleCnt="0"/>
      <dgm:spPr/>
    </dgm:pt>
    <dgm:pt modelId="{E3A390E9-17B2-4DC7-9922-240EF23921F1}" type="pres">
      <dgm:prSet presAssocID="{086B768B-BE0D-418A-8880-3574AA7B6F97}" presName="background2" presStyleLbl="node2" presStyleIdx="3" presStyleCnt="4"/>
      <dgm:spPr>
        <a:solidFill>
          <a:srgbClr val="00B050"/>
        </a:solidFill>
      </dgm:spPr>
    </dgm:pt>
    <dgm:pt modelId="{71AD1306-0180-433E-A520-227940EF7EC1}" type="pres">
      <dgm:prSet presAssocID="{086B768B-BE0D-418A-8880-3574AA7B6F97}" presName="text2" presStyleLbl="fgAcc2" presStyleIdx="3" presStyleCnt="4">
        <dgm:presLayoutVars>
          <dgm:chPref val="3"/>
        </dgm:presLayoutVars>
      </dgm:prSet>
      <dgm:spPr/>
    </dgm:pt>
    <dgm:pt modelId="{4CDEB91C-3D71-401E-A8E0-EAE9D8D28609}" type="pres">
      <dgm:prSet presAssocID="{086B768B-BE0D-418A-8880-3574AA7B6F97}" presName="hierChild3" presStyleCnt="0"/>
      <dgm:spPr/>
    </dgm:pt>
  </dgm:ptLst>
  <dgm:cxnLst>
    <dgm:cxn modelId="{9479FA0D-D7A0-4C37-A03C-1E7E7C93C8C9}" type="presOf" srcId="{F300EB99-BABF-436F-A81F-011F494947C5}" destId="{D41DC3AF-4435-48DE-9FF8-25D791E61BCD}" srcOrd="0" destOrd="0" presId="urn:microsoft.com/office/officeart/2005/8/layout/hierarchy1"/>
    <dgm:cxn modelId="{A3DB3C18-31CE-43AF-AA66-A8109E7E6C47}" type="presOf" srcId="{9D4FD3B9-7EE2-4360-A973-F68C664DAA60}" destId="{ACE38CE8-3513-408E-9F89-8065C896B2B1}" srcOrd="0" destOrd="0" presId="urn:microsoft.com/office/officeart/2005/8/layout/hierarchy1"/>
    <dgm:cxn modelId="{5D810B1E-CDBA-48F6-8CDB-02E3299BF58E}" type="presOf" srcId="{A37A5B9A-4B5A-47EF-84A4-5B2C317E93DF}" destId="{8C135E42-68EC-445F-B9D6-66A8D610F412}" srcOrd="0" destOrd="0" presId="urn:microsoft.com/office/officeart/2005/8/layout/hierarchy1"/>
    <dgm:cxn modelId="{DF04324D-E874-4869-A241-78502D8A0E40}" type="presOf" srcId="{086B768B-BE0D-418A-8880-3574AA7B6F97}" destId="{71AD1306-0180-433E-A520-227940EF7EC1}" srcOrd="0" destOrd="0" presId="urn:microsoft.com/office/officeart/2005/8/layout/hierarchy1"/>
    <dgm:cxn modelId="{2739F66D-26A4-4AB2-8EA5-17D053FA2BB3}" srcId="{762C6C20-A2F5-49C9-B871-BFBE4DDF5CC2}" destId="{A37A5B9A-4B5A-47EF-84A4-5B2C317E93DF}" srcOrd="0" destOrd="0" parTransId="{2DF75E63-2A0E-4235-B8B2-31392842FFEB}" sibTransId="{EFF0F2E1-3B86-461E-A08B-AE18A83130F9}"/>
    <dgm:cxn modelId="{FF2FDA79-5099-465F-86B0-3AC31FE6D47C}" type="presOf" srcId="{B1CA83D8-4E91-4C20-AA49-60CB5045123F}" destId="{0658BFBB-7480-4B29-8FBA-2B528B8D3083}" srcOrd="0" destOrd="0" presId="urn:microsoft.com/office/officeart/2005/8/layout/hierarchy1"/>
    <dgm:cxn modelId="{ADBC6D99-E8CD-47EF-A730-781A2C8002BA}" type="presOf" srcId="{762C6C20-A2F5-49C9-B871-BFBE4DDF5CC2}" destId="{31366244-61A2-4737-9D7F-02FF03866044}" srcOrd="0" destOrd="0" presId="urn:microsoft.com/office/officeart/2005/8/layout/hierarchy1"/>
    <dgm:cxn modelId="{306BE7A4-9966-42B6-9594-9AE609DE3898}" type="presOf" srcId="{3682811C-4705-4E4E-A18D-4D46859733DA}" destId="{1E715AE9-E8D9-4924-88D5-7E31EDB52196}" srcOrd="0" destOrd="0" presId="urn:microsoft.com/office/officeart/2005/8/layout/hierarchy1"/>
    <dgm:cxn modelId="{7B9D3CBA-0B22-46B1-A554-F3457515DF6B}" srcId="{395CEB53-AECA-4411-839A-94E6EE872901}" destId="{3682811C-4705-4E4E-A18D-4D46859733DA}" srcOrd="0" destOrd="0" parTransId="{81D31E98-3E25-4F1C-8DA4-BEC8ACEA0379}" sibTransId="{6AE70592-DA08-4C59-9D67-4229D16884AB}"/>
    <dgm:cxn modelId="{9EF1F4BE-0E12-4860-97D0-F20FD2CC4B6C}" srcId="{A37A5B9A-4B5A-47EF-84A4-5B2C317E93DF}" destId="{8AF0CC2A-8FFE-438A-9E03-595B7C6729CE}" srcOrd="1" destOrd="0" parTransId="{F300EB99-BABF-436F-A81F-011F494947C5}" sibTransId="{76871FAF-32B7-4926-B313-67D7DC729249}"/>
    <dgm:cxn modelId="{5C675BC4-6138-4BEA-BFD7-2AC2A68D8C81}" type="presOf" srcId="{FF7BE7DD-DE6F-430E-B2CF-89FD6195BAFB}" destId="{D1BE62EC-BF5C-4AA1-8DA8-DD7AE8202F18}" srcOrd="0" destOrd="0" presId="urn:microsoft.com/office/officeart/2005/8/layout/hierarchy1"/>
    <dgm:cxn modelId="{AB6F1FD9-8E74-4B73-B2F5-880197F0ADB8}" type="presOf" srcId="{81D31E98-3E25-4F1C-8DA4-BEC8ACEA0379}" destId="{CE083151-38C9-42EA-A418-F36E31FA6F93}" srcOrd="0" destOrd="0" presId="urn:microsoft.com/office/officeart/2005/8/layout/hierarchy1"/>
    <dgm:cxn modelId="{5EB4F2E3-9C64-442C-8FA1-2D7355C56642}" srcId="{762C6C20-A2F5-49C9-B871-BFBE4DDF5CC2}" destId="{395CEB53-AECA-4411-839A-94E6EE872901}" srcOrd="1" destOrd="0" parTransId="{81829495-55B5-4595-8614-E7E58C80433F}" sibTransId="{80D177BB-34AB-4C54-A543-6E6074529443}"/>
    <dgm:cxn modelId="{36366EF5-5B29-47D5-86AE-E776CC57155E}" type="presOf" srcId="{395CEB53-AECA-4411-839A-94E6EE872901}" destId="{4397E3D8-6BCE-45AC-9B73-78C435617119}" srcOrd="0" destOrd="0" presId="urn:microsoft.com/office/officeart/2005/8/layout/hierarchy1"/>
    <dgm:cxn modelId="{4FF9C3F5-ED0D-46D4-8EA7-4569525BFD7E}" srcId="{395CEB53-AECA-4411-839A-94E6EE872901}" destId="{086B768B-BE0D-418A-8880-3574AA7B6F97}" srcOrd="1" destOrd="0" parTransId="{FF7BE7DD-DE6F-430E-B2CF-89FD6195BAFB}" sibTransId="{A056E774-DF40-47CF-A8DB-E3985ED512F7}"/>
    <dgm:cxn modelId="{981160FE-2E9F-45BA-9E89-288D98900188}" type="presOf" srcId="{8AF0CC2A-8FFE-438A-9E03-595B7C6729CE}" destId="{21D07310-A3D4-43D8-8CE9-9185A298F165}" srcOrd="0" destOrd="0" presId="urn:microsoft.com/office/officeart/2005/8/layout/hierarchy1"/>
    <dgm:cxn modelId="{81DB12FF-7BD9-4E18-8F00-1E6766CF1369}" srcId="{A37A5B9A-4B5A-47EF-84A4-5B2C317E93DF}" destId="{B1CA83D8-4E91-4C20-AA49-60CB5045123F}" srcOrd="0" destOrd="0" parTransId="{9D4FD3B9-7EE2-4360-A973-F68C664DAA60}" sibTransId="{68876A8A-FAA2-43C4-B9B3-92ACDD0CA12E}"/>
    <dgm:cxn modelId="{F64A1D90-960C-4662-9849-CE2F19CDF453}" type="presParOf" srcId="{31366244-61A2-4737-9D7F-02FF03866044}" destId="{0E3531A9-14A6-407F-BB5C-F480215264DD}" srcOrd="0" destOrd="0" presId="urn:microsoft.com/office/officeart/2005/8/layout/hierarchy1"/>
    <dgm:cxn modelId="{8AE80576-7AC9-4E3C-BF82-7C53E8E1AEB1}" type="presParOf" srcId="{0E3531A9-14A6-407F-BB5C-F480215264DD}" destId="{289B2A19-32F3-481F-9FA3-827F5995945C}" srcOrd="0" destOrd="0" presId="urn:microsoft.com/office/officeart/2005/8/layout/hierarchy1"/>
    <dgm:cxn modelId="{544E1F04-F312-48F9-899C-7EB4C708A5C4}" type="presParOf" srcId="{289B2A19-32F3-481F-9FA3-827F5995945C}" destId="{8D2C9128-ABD8-47CA-AC06-EBE30A6AE175}" srcOrd="0" destOrd="0" presId="urn:microsoft.com/office/officeart/2005/8/layout/hierarchy1"/>
    <dgm:cxn modelId="{B74711E1-8AA2-4B5F-82FC-7CDFE55D2236}" type="presParOf" srcId="{289B2A19-32F3-481F-9FA3-827F5995945C}" destId="{8C135E42-68EC-445F-B9D6-66A8D610F412}" srcOrd="1" destOrd="0" presId="urn:microsoft.com/office/officeart/2005/8/layout/hierarchy1"/>
    <dgm:cxn modelId="{A1F6CAC1-984C-47B3-A029-BE07D127EB18}" type="presParOf" srcId="{0E3531A9-14A6-407F-BB5C-F480215264DD}" destId="{B9FB8541-1F58-4571-8BA5-2F1C8774D2FE}" srcOrd="1" destOrd="0" presId="urn:microsoft.com/office/officeart/2005/8/layout/hierarchy1"/>
    <dgm:cxn modelId="{0C73CD8C-B907-4337-BE1C-A7044A46434B}" type="presParOf" srcId="{B9FB8541-1F58-4571-8BA5-2F1C8774D2FE}" destId="{ACE38CE8-3513-408E-9F89-8065C896B2B1}" srcOrd="0" destOrd="0" presId="urn:microsoft.com/office/officeart/2005/8/layout/hierarchy1"/>
    <dgm:cxn modelId="{5D2D1EA3-59DA-42B2-9EDC-359F22914175}" type="presParOf" srcId="{B9FB8541-1F58-4571-8BA5-2F1C8774D2FE}" destId="{ABCBF5F2-2879-421F-AC73-F13C5D6B356A}" srcOrd="1" destOrd="0" presId="urn:microsoft.com/office/officeart/2005/8/layout/hierarchy1"/>
    <dgm:cxn modelId="{7B181F1F-1AE3-4C7C-BC10-E228CD49C984}" type="presParOf" srcId="{ABCBF5F2-2879-421F-AC73-F13C5D6B356A}" destId="{97DA9C57-3901-4E52-AF63-6C24188ACD61}" srcOrd="0" destOrd="0" presId="urn:microsoft.com/office/officeart/2005/8/layout/hierarchy1"/>
    <dgm:cxn modelId="{017DC7D4-0F14-40AD-AC41-39314C8F25FE}" type="presParOf" srcId="{97DA9C57-3901-4E52-AF63-6C24188ACD61}" destId="{04E43671-6973-46AB-A401-76CB13A2FAB3}" srcOrd="0" destOrd="0" presId="urn:microsoft.com/office/officeart/2005/8/layout/hierarchy1"/>
    <dgm:cxn modelId="{431506A8-2A6F-4040-882D-5BFC0A4E258C}" type="presParOf" srcId="{97DA9C57-3901-4E52-AF63-6C24188ACD61}" destId="{0658BFBB-7480-4B29-8FBA-2B528B8D3083}" srcOrd="1" destOrd="0" presId="urn:microsoft.com/office/officeart/2005/8/layout/hierarchy1"/>
    <dgm:cxn modelId="{BF6E17A0-9D4D-447F-8E8A-C985442B6FBE}" type="presParOf" srcId="{ABCBF5F2-2879-421F-AC73-F13C5D6B356A}" destId="{B79541FE-0A34-4A18-8A4A-209FCE28D55D}" srcOrd="1" destOrd="0" presId="urn:microsoft.com/office/officeart/2005/8/layout/hierarchy1"/>
    <dgm:cxn modelId="{0B5D3FA5-8FF6-4F90-B868-A017CC9CF4A6}" type="presParOf" srcId="{B9FB8541-1F58-4571-8BA5-2F1C8774D2FE}" destId="{D41DC3AF-4435-48DE-9FF8-25D791E61BCD}" srcOrd="2" destOrd="0" presId="urn:microsoft.com/office/officeart/2005/8/layout/hierarchy1"/>
    <dgm:cxn modelId="{0ED567BE-8C52-4474-A4A3-9C3E77DA562E}" type="presParOf" srcId="{B9FB8541-1F58-4571-8BA5-2F1C8774D2FE}" destId="{BEEB3E9D-3ECF-4B08-87F0-B940CA4558C4}" srcOrd="3" destOrd="0" presId="urn:microsoft.com/office/officeart/2005/8/layout/hierarchy1"/>
    <dgm:cxn modelId="{A0C2143C-5FCC-4F67-A9B5-A8B1F1110FE8}" type="presParOf" srcId="{BEEB3E9D-3ECF-4B08-87F0-B940CA4558C4}" destId="{D1161EB3-A73A-4BA1-A16A-224D4A3202B1}" srcOrd="0" destOrd="0" presId="urn:microsoft.com/office/officeart/2005/8/layout/hierarchy1"/>
    <dgm:cxn modelId="{410E30EA-4B3D-4DE2-8FD8-E304B102E09F}" type="presParOf" srcId="{D1161EB3-A73A-4BA1-A16A-224D4A3202B1}" destId="{633299F5-7D22-44FF-A01B-02B0295354B5}" srcOrd="0" destOrd="0" presId="urn:microsoft.com/office/officeart/2005/8/layout/hierarchy1"/>
    <dgm:cxn modelId="{BBED9D72-B8D1-4324-8116-1285E1FF9C02}" type="presParOf" srcId="{D1161EB3-A73A-4BA1-A16A-224D4A3202B1}" destId="{21D07310-A3D4-43D8-8CE9-9185A298F165}" srcOrd="1" destOrd="0" presId="urn:microsoft.com/office/officeart/2005/8/layout/hierarchy1"/>
    <dgm:cxn modelId="{A14DB557-11AE-4DC6-8E56-7C1DD734308C}" type="presParOf" srcId="{BEEB3E9D-3ECF-4B08-87F0-B940CA4558C4}" destId="{06A1F0D6-2A18-4F7E-A237-AE4CE9885B0D}" srcOrd="1" destOrd="0" presId="urn:microsoft.com/office/officeart/2005/8/layout/hierarchy1"/>
    <dgm:cxn modelId="{B8068D6B-74DF-425A-A523-1161942D71BD}" type="presParOf" srcId="{31366244-61A2-4737-9D7F-02FF03866044}" destId="{6B33BF4B-4E60-4070-A25E-06235D463302}" srcOrd="1" destOrd="0" presId="urn:microsoft.com/office/officeart/2005/8/layout/hierarchy1"/>
    <dgm:cxn modelId="{7B2389FD-8936-4B3B-BC89-D2FBAF821F83}" type="presParOf" srcId="{6B33BF4B-4E60-4070-A25E-06235D463302}" destId="{8DC2733A-C9EC-458F-BB47-48160D52F757}" srcOrd="0" destOrd="0" presId="urn:microsoft.com/office/officeart/2005/8/layout/hierarchy1"/>
    <dgm:cxn modelId="{00CC7904-909D-4B62-ADAD-1A0EF80AFE42}" type="presParOf" srcId="{8DC2733A-C9EC-458F-BB47-48160D52F757}" destId="{A3BBD710-50DB-4C4D-9DCE-A81749A53A53}" srcOrd="0" destOrd="0" presId="urn:microsoft.com/office/officeart/2005/8/layout/hierarchy1"/>
    <dgm:cxn modelId="{FAFBC315-C620-43EE-87C4-0EDC75715664}" type="presParOf" srcId="{8DC2733A-C9EC-458F-BB47-48160D52F757}" destId="{4397E3D8-6BCE-45AC-9B73-78C435617119}" srcOrd="1" destOrd="0" presId="urn:microsoft.com/office/officeart/2005/8/layout/hierarchy1"/>
    <dgm:cxn modelId="{7BF0F0B1-68CE-4EF7-A5FD-710B8F306B70}" type="presParOf" srcId="{6B33BF4B-4E60-4070-A25E-06235D463302}" destId="{8420D57F-0A9C-46ED-BB46-CE4E752E8ED4}" srcOrd="1" destOrd="0" presId="urn:microsoft.com/office/officeart/2005/8/layout/hierarchy1"/>
    <dgm:cxn modelId="{4E4CE9B4-2C17-48C9-BE13-F8FA0BCF4E80}" type="presParOf" srcId="{8420D57F-0A9C-46ED-BB46-CE4E752E8ED4}" destId="{CE083151-38C9-42EA-A418-F36E31FA6F93}" srcOrd="0" destOrd="0" presId="urn:microsoft.com/office/officeart/2005/8/layout/hierarchy1"/>
    <dgm:cxn modelId="{95942E4C-3F08-45E0-ABD4-EE1859A7C706}" type="presParOf" srcId="{8420D57F-0A9C-46ED-BB46-CE4E752E8ED4}" destId="{79C265E7-1E58-4E9D-B6EE-782D45883A75}" srcOrd="1" destOrd="0" presId="urn:microsoft.com/office/officeart/2005/8/layout/hierarchy1"/>
    <dgm:cxn modelId="{D1500F0D-A342-4793-B743-9B64F1254B77}" type="presParOf" srcId="{79C265E7-1E58-4E9D-B6EE-782D45883A75}" destId="{C7714245-2915-43E3-ABC8-A493ADD1E52E}" srcOrd="0" destOrd="0" presId="urn:microsoft.com/office/officeart/2005/8/layout/hierarchy1"/>
    <dgm:cxn modelId="{46610C65-E622-4CDA-9E1C-0A152CACC079}" type="presParOf" srcId="{C7714245-2915-43E3-ABC8-A493ADD1E52E}" destId="{C222E225-55BD-475F-AE1F-0E29F05D7841}" srcOrd="0" destOrd="0" presId="urn:microsoft.com/office/officeart/2005/8/layout/hierarchy1"/>
    <dgm:cxn modelId="{3DA650A9-AA8A-4909-AC14-20E332BA61E6}" type="presParOf" srcId="{C7714245-2915-43E3-ABC8-A493ADD1E52E}" destId="{1E715AE9-E8D9-4924-88D5-7E31EDB52196}" srcOrd="1" destOrd="0" presId="urn:microsoft.com/office/officeart/2005/8/layout/hierarchy1"/>
    <dgm:cxn modelId="{8FA8D8B5-C4C5-46E6-A2EE-C96D7B01F2A4}" type="presParOf" srcId="{79C265E7-1E58-4E9D-B6EE-782D45883A75}" destId="{505DF0A2-1D7C-4763-9C36-DE5E42B145BA}" srcOrd="1" destOrd="0" presId="urn:microsoft.com/office/officeart/2005/8/layout/hierarchy1"/>
    <dgm:cxn modelId="{6B02A48E-3C2E-4C0A-AF5B-108D7C3F33E3}" type="presParOf" srcId="{8420D57F-0A9C-46ED-BB46-CE4E752E8ED4}" destId="{D1BE62EC-BF5C-4AA1-8DA8-DD7AE8202F18}" srcOrd="2" destOrd="0" presId="urn:microsoft.com/office/officeart/2005/8/layout/hierarchy1"/>
    <dgm:cxn modelId="{07A2C05E-1099-493D-8B9E-6A58EF3F69FC}" type="presParOf" srcId="{8420D57F-0A9C-46ED-BB46-CE4E752E8ED4}" destId="{35B21C03-B8C7-4C17-9289-9DFFFE3D395A}" srcOrd="3" destOrd="0" presId="urn:microsoft.com/office/officeart/2005/8/layout/hierarchy1"/>
    <dgm:cxn modelId="{85E52F85-6949-4A4C-8D49-A719BCA0AC7F}" type="presParOf" srcId="{35B21C03-B8C7-4C17-9289-9DFFFE3D395A}" destId="{9D88EC5A-D00F-482F-A3A1-838B266FAD3D}" srcOrd="0" destOrd="0" presId="urn:microsoft.com/office/officeart/2005/8/layout/hierarchy1"/>
    <dgm:cxn modelId="{6A886994-CF03-48E7-B01F-2776DCA1EEBC}" type="presParOf" srcId="{9D88EC5A-D00F-482F-A3A1-838B266FAD3D}" destId="{E3A390E9-17B2-4DC7-9922-240EF23921F1}" srcOrd="0" destOrd="0" presId="urn:microsoft.com/office/officeart/2005/8/layout/hierarchy1"/>
    <dgm:cxn modelId="{CBE3B345-D6FA-458A-A7B0-FD5A141B42CA}" type="presParOf" srcId="{9D88EC5A-D00F-482F-A3A1-838B266FAD3D}" destId="{71AD1306-0180-433E-A520-227940EF7EC1}" srcOrd="1" destOrd="0" presId="urn:microsoft.com/office/officeart/2005/8/layout/hierarchy1"/>
    <dgm:cxn modelId="{2CF42442-815A-4831-ACF5-FB879080ABC5}" type="presParOf" srcId="{35B21C03-B8C7-4C17-9289-9DFFFE3D395A}" destId="{4CDEB91C-3D71-401E-A8E0-EAE9D8D286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62C6C20-A2F5-49C9-B871-BFBE4DDF5CC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A37A5B9A-4B5A-47EF-84A4-5B2C317E93DF}">
      <dgm:prSet phldrT="[Text]" custT="1"/>
      <dgm:spPr/>
      <dgm:t>
        <a:bodyPr/>
        <a:lstStyle/>
        <a:p>
          <a:r>
            <a:rPr lang="en-US" sz="1200" b="1" dirty="0">
              <a:latin typeface="Arial" panose="020B0604020202020204" pitchFamily="34" charset="0"/>
              <a:cs typeface="Arial" panose="020B0604020202020204" pitchFamily="34" charset="0"/>
            </a:rPr>
            <a:t>Background</a:t>
          </a:r>
        </a:p>
        <a:p>
          <a:r>
            <a:rPr lang="en-US" sz="1200" b="1" dirty="0">
              <a:latin typeface="Arial" panose="020B0604020202020204" pitchFamily="34" charset="0"/>
              <a:cs typeface="Arial" panose="020B0604020202020204" pitchFamily="34" charset="0"/>
            </a:rPr>
            <a:t>Questions</a:t>
          </a:r>
        </a:p>
      </dgm:t>
    </dgm:pt>
    <dgm:pt modelId="{2DF75E63-2A0E-4235-B8B2-31392842FFEB}" type="parTrans" cxnId="{2739F66D-26A4-4AB2-8EA5-17D053FA2BB3}">
      <dgm:prSet/>
      <dgm:spPr/>
      <dgm:t>
        <a:bodyPr/>
        <a:lstStyle/>
        <a:p>
          <a:endParaRPr lang="en-US"/>
        </a:p>
      </dgm:t>
    </dgm:pt>
    <dgm:pt modelId="{EFF0F2E1-3B86-461E-A08B-AE18A83130F9}" type="sibTrans" cxnId="{2739F66D-26A4-4AB2-8EA5-17D053FA2BB3}">
      <dgm:prSet/>
      <dgm:spPr/>
      <dgm:t>
        <a:bodyPr/>
        <a:lstStyle/>
        <a:p>
          <a:endParaRPr lang="en-US"/>
        </a:p>
      </dgm:t>
    </dgm:pt>
    <dgm:pt modelId="{086B768B-BE0D-418A-8880-3574AA7B6F97}">
      <dgm:prSet phldrT="[Text]" custT="1"/>
      <dgm:spPr/>
      <dgm:t>
        <a:bodyPr/>
        <a:lstStyle/>
        <a:p>
          <a:r>
            <a:rPr lang="en-US" sz="1200" dirty="0">
              <a:latin typeface="Arial" panose="020B0604020202020204" pitchFamily="34" charset="0"/>
              <a:cs typeface="Arial" panose="020B0604020202020204" pitchFamily="34" charset="0"/>
            </a:rPr>
            <a:t>Research Studies</a:t>
          </a:r>
        </a:p>
      </dgm:t>
    </dgm:pt>
    <dgm:pt modelId="{FF7BE7DD-DE6F-430E-B2CF-89FD6195BAFB}" type="parTrans" cxnId="{4FF9C3F5-ED0D-46D4-8EA7-4569525BFD7E}">
      <dgm:prSet/>
      <dgm:spPr/>
      <dgm:t>
        <a:bodyPr/>
        <a:lstStyle/>
        <a:p>
          <a:endParaRPr lang="en-US" sz="2400"/>
        </a:p>
      </dgm:t>
    </dgm:pt>
    <dgm:pt modelId="{A056E774-DF40-47CF-A8DB-E3985ED512F7}" type="sibTrans" cxnId="{4FF9C3F5-ED0D-46D4-8EA7-4569525BFD7E}">
      <dgm:prSet/>
      <dgm:spPr/>
      <dgm:t>
        <a:bodyPr/>
        <a:lstStyle/>
        <a:p>
          <a:endParaRPr lang="en-US"/>
        </a:p>
      </dgm:t>
    </dgm:pt>
    <dgm:pt modelId="{F4F860AC-F339-493E-B46B-4DD7E17A8D37}">
      <dgm:prSet phldrT="[Text]" custT="1"/>
      <dgm:spPr/>
      <dgm:t>
        <a:bodyPr/>
        <a:lstStyle/>
        <a:p>
          <a:r>
            <a:rPr lang="en-US" sz="1100" dirty="0">
              <a:latin typeface="Arial" panose="020B0604020202020204" pitchFamily="34" charset="0"/>
              <a:cs typeface="Arial" panose="020B0604020202020204" pitchFamily="34" charset="0"/>
            </a:rPr>
            <a:t>Case-control</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Case-series</a:t>
          </a:r>
          <a:br>
            <a:rPr lang="en-US" sz="1100" dirty="0">
              <a:latin typeface="Arial" panose="020B0604020202020204" pitchFamily="34" charset="0"/>
              <a:cs typeface="Arial" panose="020B0604020202020204" pitchFamily="34" charset="0"/>
            </a:rPr>
          </a:br>
          <a:r>
            <a:rPr lang="en-US" sz="1100" dirty="0">
              <a:latin typeface="Arial" panose="020B0604020202020204" pitchFamily="34" charset="0"/>
              <a:cs typeface="Arial" panose="020B0604020202020204" pitchFamily="34" charset="0"/>
            </a:rPr>
            <a:t>Cohort studies</a:t>
          </a:r>
        </a:p>
      </dgm:t>
    </dgm:pt>
    <dgm:pt modelId="{DAA9D67E-1873-4173-9E18-24028CBBA275}" type="parTrans" cxnId="{FF98D6B2-4E0A-4576-AAD4-108FC89B746E}">
      <dgm:prSet/>
      <dgm:spPr/>
      <dgm:t>
        <a:bodyPr/>
        <a:lstStyle/>
        <a:p>
          <a:endParaRPr lang="en-US" sz="2400"/>
        </a:p>
      </dgm:t>
    </dgm:pt>
    <dgm:pt modelId="{49C37352-5296-4EF2-80F7-FF9641085985}" type="sibTrans" cxnId="{FF98D6B2-4E0A-4576-AAD4-108FC89B746E}">
      <dgm:prSet/>
      <dgm:spPr/>
      <dgm:t>
        <a:bodyPr/>
        <a:lstStyle/>
        <a:p>
          <a:endParaRPr lang="en-US"/>
        </a:p>
      </dgm:t>
    </dgm:pt>
    <dgm:pt modelId="{395CEB53-AECA-4411-839A-94E6EE872901}">
      <dgm:prSet phldrT="[Text]" custT="1"/>
      <dgm:spPr/>
      <dgm:t>
        <a:bodyPr/>
        <a:lstStyle/>
        <a:p>
          <a:r>
            <a:rPr lang="en-US" sz="1200" b="1" dirty="0">
              <a:latin typeface="Arial" panose="020B0604020202020204" pitchFamily="34" charset="0"/>
              <a:cs typeface="Arial" panose="020B0604020202020204" pitchFamily="34" charset="0"/>
            </a:rPr>
            <a:t>Foreground</a:t>
          </a:r>
        </a:p>
        <a:p>
          <a:r>
            <a:rPr lang="en-US" sz="1200" b="1" dirty="0">
              <a:latin typeface="Arial" panose="020B0604020202020204" pitchFamily="34" charset="0"/>
              <a:cs typeface="Arial" panose="020B0604020202020204" pitchFamily="34" charset="0"/>
            </a:rPr>
            <a:t>Questions</a:t>
          </a:r>
        </a:p>
      </dgm:t>
    </dgm:pt>
    <dgm:pt modelId="{81829495-55B5-4595-8614-E7E58C80433F}" type="parTrans" cxnId="{5EB4F2E3-9C64-442C-8FA1-2D7355C56642}">
      <dgm:prSet/>
      <dgm:spPr/>
      <dgm:t>
        <a:bodyPr/>
        <a:lstStyle/>
        <a:p>
          <a:endParaRPr lang="en-US"/>
        </a:p>
      </dgm:t>
    </dgm:pt>
    <dgm:pt modelId="{80D177BB-34AB-4C54-A543-6E6074529443}" type="sibTrans" cxnId="{5EB4F2E3-9C64-442C-8FA1-2D7355C56642}">
      <dgm:prSet/>
      <dgm:spPr/>
      <dgm:t>
        <a:bodyPr/>
        <a:lstStyle/>
        <a:p>
          <a:endParaRPr lang="en-US"/>
        </a:p>
      </dgm:t>
    </dgm:pt>
    <dgm:pt modelId="{6E7E904C-FE20-4AD3-9175-39BF25ECBD0D}">
      <dgm:prSet phldrT="[Text]" custT="1"/>
      <dgm:spPr/>
      <dgm:t>
        <a:bodyPr/>
        <a:lstStyle/>
        <a:p>
          <a:r>
            <a:rPr lang="en-US" sz="1200" dirty="0">
              <a:latin typeface="Arial" panose="020B0604020202020204" pitchFamily="34" charset="0"/>
              <a:cs typeface="Arial" panose="020B0604020202020204" pitchFamily="34" charset="0"/>
            </a:rPr>
            <a:t>Clinical</a:t>
          </a:r>
        </a:p>
      </dgm:t>
    </dgm:pt>
    <dgm:pt modelId="{29B107A6-98AD-4430-8F67-0E3B325B84DD}" type="parTrans" cxnId="{E4A12380-CB33-4D87-94E8-F7EB05A0FE9B}">
      <dgm:prSet/>
      <dgm:spPr/>
      <dgm:t>
        <a:bodyPr/>
        <a:lstStyle/>
        <a:p>
          <a:endParaRPr lang="en-US" sz="2400"/>
        </a:p>
      </dgm:t>
    </dgm:pt>
    <dgm:pt modelId="{BBC09923-3DA1-404F-ABC1-CC3DD2ECE409}" type="sibTrans" cxnId="{E4A12380-CB33-4D87-94E8-F7EB05A0FE9B}">
      <dgm:prSet/>
      <dgm:spPr/>
      <dgm:t>
        <a:bodyPr/>
        <a:lstStyle/>
        <a:p>
          <a:endParaRPr lang="en-US"/>
        </a:p>
      </dgm:t>
    </dgm:pt>
    <dgm:pt modelId="{B1CA83D8-4E91-4C20-AA49-60CB5045123F}">
      <dgm:prSet phldrT="[Text]" custT="1"/>
      <dgm:spPr/>
      <dgm:t>
        <a:bodyPr/>
        <a:lstStyle/>
        <a:p>
          <a:r>
            <a:rPr lang="en-US" sz="1200" dirty="0">
              <a:latin typeface="Arial" panose="020B0604020202020204" pitchFamily="34" charset="0"/>
              <a:cs typeface="Arial" panose="020B0604020202020204" pitchFamily="34" charset="0"/>
            </a:rPr>
            <a:t>Basic Clinical</a:t>
          </a:r>
        </a:p>
      </dgm:t>
    </dgm:pt>
    <dgm:pt modelId="{9D4FD3B9-7EE2-4360-A973-F68C664DAA60}" type="parTrans" cxnId="{81DB12FF-7BD9-4E18-8F00-1E6766CF1369}">
      <dgm:prSet/>
      <dgm:spPr/>
      <dgm:t>
        <a:bodyPr/>
        <a:lstStyle/>
        <a:p>
          <a:endParaRPr lang="en-US" sz="2400"/>
        </a:p>
      </dgm:t>
    </dgm:pt>
    <dgm:pt modelId="{68876A8A-FAA2-43C4-B9B3-92ACDD0CA12E}" type="sibTrans" cxnId="{81DB12FF-7BD9-4E18-8F00-1E6766CF1369}">
      <dgm:prSet/>
      <dgm:spPr/>
      <dgm:t>
        <a:bodyPr/>
        <a:lstStyle/>
        <a:p>
          <a:endParaRPr lang="en-US"/>
        </a:p>
      </dgm:t>
    </dgm:pt>
    <dgm:pt modelId="{8AF0CC2A-8FFE-438A-9E03-595B7C6729CE}">
      <dgm:prSet phldrT="[Text]" custT="1"/>
      <dgm:spPr/>
      <dgm:t>
        <a:bodyPr/>
        <a:lstStyle/>
        <a:p>
          <a:r>
            <a:rPr lang="en-US" sz="1200" dirty="0">
              <a:latin typeface="Arial" panose="020B0604020202020204" pitchFamily="34" charset="0"/>
              <a:cs typeface="Arial" panose="020B0604020202020204" pitchFamily="34" charset="0"/>
            </a:rPr>
            <a:t>EBM Background</a:t>
          </a:r>
        </a:p>
      </dgm:t>
    </dgm:pt>
    <dgm:pt modelId="{F300EB99-BABF-436F-A81F-011F494947C5}" type="parTrans" cxnId="{9EF1F4BE-0E12-4860-97D0-F20FD2CC4B6C}">
      <dgm:prSet/>
      <dgm:spPr/>
      <dgm:t>
        <a:bodyPr/>
        <a:lstStyle/>
        <a:p>
          <a:endParaRPr lang="en-US" sz="2400"/>
        </a:p>
      </dgm:t>
    </dgm:pt>
    <dgm:pt modelId="{76871FAF-32B7-4926-B313-67D7DC729249}" type="sibTrans" cxnId="{9EF1F4BE-0E12-4860-97D0-F20FD2CC4B6C}">
      <dgm:prSet/>
      <dgm:spPr/>
      <dgm:t>
        <a:bodyPr/>
        <a:lstStyle/>
        <a:p>
          <a:endParaRPr lang="en-US"/>
        </a:p>
      </dgm:t>
    </dgm:pt>
    <dgm:pt modelId="{1C022F32-F886-43E9-9717-40E0ABC1BB1D}">
      <dgm:prSet phldrT="[Text]" custT="1"/>
      <dgm:spPr/>
      <dgm:t>
        <a:bodyPr/>
        <a:lstStyle/>
        <a:p>
          <a:r>
            <a:rPr lang="en-US" sz="1200" dirty="0">
              <a:latin typeface="Arial" panose="020B0604020202020204" pitchFamily="34" charset="0"/>
              <a:cs typeface="Arial" panose="020B0604020202020204" pitchFamily="34" charset="0"/>
            </a:rPr>
            <a:t>Randomized Controlled Trials</a:t>
          </a:r>
        </a:p>
      </dgm:t>
    </dgm:pt>
    <dgm:pt modelId="{194D1E16-AE17-4605-8ABC-96630B32308F}" type="parTrans" cxnId="{DBE36925-B20B-4B66-9D70-6C20D9C37E65}">
      <dgm:prSet/>
      <dgm:spPr/>
      <dgm:t>
        <a:bodyPr/>
        <a:lstStyle/>
        <a:p>
          <a:endParaRPr lang="en-US" sz="2400"/>
        </a:p>
      </dgm:t>
    </dgm:pt>
    <dgm:pt modelId="{E50ADBB6-3DBC-4C62-869A-CEA1D2E799E0}" type="sibTrans" cxnId="{DBE36925-B20B-4B66-9D70-6C20D9C37E65}">
      <dgm:prSet/>
      <dgm:spPr/>
      <dgm:t>
        <a:bodyPr/>
        <a:lstStyle/>
        <a:p>
          <a:endParaRPr lang="en-US"/>
        </a:p>
      </dgm:t>
    </dgm:pt>
    <dgm:pt modelId="{3682811C-4705-4E4E-A18D-4D46859733DA}">
      <dgm:prSet phldrT="[Text]" custT="1"/>
      <dgm:spPr/>
      <dgm:t>
        <a:bodyPr/>
        <a:lstStyle/>
        <a:p>
          <a:r>
            <a:rPr lang="en-US" sz="1200" dirty="0">
              <a:latin typeface="Arial" panose="020B0604020202020204" pitchFamily="34" charset="0"/>
              <a:cs typeface="Arial" panose="020B0604020202020204" pitchFamily="34" charset="0"/>
            </a:rPr>
            <a:t>General Resources</a:t>
          </a:r>
        </a:p>
      </dgm:t>
    </dgm:pt>
    <dgm:pt modelId="{81D31E98-3E25-4F1C-8DA4-BEC8ACEA0379}" type="parTrans" cxnId="{7B9D3CBA-0B22-46B1-A554-F3457515DF6B}">
      <dgm:prSet/>
      <dgm:spPr/>
      <dgm:t>
        <a:bodyPr/>
        <a:lstStyle/>
        <a:p>
          <a:endParaRPr lang="en-US" sz="2400"/>
        </a:p>
      </dgm:t>
    </dgm:pt>
    <dgm:pt modelId="{6AE70592-DA08-4C59-9D67-4229D16884AB}" type="sibTrans" cxnId="{7B9D3CBA-0B22-46B1-A554-F3457515DF6B}">
      <dgm:prSet/>
      <dgm:spPr/>
      <dgm:t>
        <a:bodyPr/>
        <a:lstStyle/>
        <a:p>
          <a:endParaRPr lang="en-US"/>
        </a:p>
      </dgm:t>
    </dgm:pt>
    <dgm:pt modelId="{297B5B27-2586-4D89-ADD9-FF73C1A11E4E}">
      <dgm:prSet phldrT="[Text]" custT="1"/>
      <dgm:spPr/>
      <dgm:t>
        <a:bodyPr/>
        <a:lstStyle/>
        <a:p>
          <a:r>
            <a:rPr lang="en-US" sz="1200" dirty="0">
              <a:latin typeface="Arial" panose="020B0604020202020204" pitchFamily="34" charset="0"/>
              <a:cs typeface="Arial" panose="020B0604020202020204" pitchFamily="34" charset="0"/>
            </a:rPr>
            <a:t>Guidelines</a:t>
          </a:r>
        </a:p>
      </dgm:t>
    </dgm:pt>
    <dgm:pt modelId="{6C9BF187-4216-4118-AF22-F2148849DBEF}" type="parTrans" cxnId="{8CC1A9E2-6B73-49E3-B746-24F41DDDB024}">
      <dgm:prSet/>
      <dgm:spPr/>
      <dgm:t>
        <a:bodyPr/>
        <a:lstStyle/>
        <a:p>
          <a:endParaRPr lang="en-US" sz="2400"/>
        </a:p>
      </dgm:t>
    </dgm:pt>
    <dgm:pt modelId="{3518DA0E-D853-4AF8-BAB9-A42C0952E5FD}" type="sibTrans" cxnId="{8CC1A9E2-6B73-49E3-B746-24F41DDDB024}">
      <dgm:prSet/>
      <dgm:spPr/>
      <dgm:t>
        <a:bodyPr/>
        <a:lstStyle/>
        <a:p>
          <a:endParaRPr lang="en-US"/>
        </a:p>
      </dgm:t>
    </dgm:pt>
    <dgm:pt modelId="{49BC9816-00C8-4580-BA39-F7F1378F991C}">
      <dgm:prSet phldrT="[Text]" custT="1"/>
      <dgm:spPr/>
      <dgm:t>
        <a:bodyPr/>
        <a:lstStyle/>
        <a:p>
          <a:r>
            <a:rPr lang="en-US" sz="1200" dirty="0">
              <a:latin typeface="Arial" panose="020B0604020202020204" pitchFamily="34" charset="0"/>
              <a:cs typeface="Arial" panose="020B0604020202020204" pitchFamily="34" charset="0"/>
            </a:rPr>
            <a:t>Critically-Appraised Topics</a:t>
          </a:r>
        </a:p>
      </dgm:t>
    </dgm:pt>
    <dgm:pt modelId="{534F971C-143C-4988-86B7-B75302F90433}" type="parTrans" cxnId="{719DE7A5-8434-4C99-B3FF-A92BC31CFD7E}">
      <dgm:prSet/>
      <dgm:spPr/>
      <dgm:t>
        <a:bodyPr/>
        <a:lstStyle/>
        <a:p>
          <a:endParaRPr lang="en-US" sz="2400"/>
        </a:p>
      </dgm:t>
    </dgm:pt>
    <dgm:pt modelId="{3D43B429-4AA2-4503-B367-B598D4387316}" type="sibTrans" cxnId="{719DE7A5-8434-4C99-B3FF-A92BC31CFD7E}">
      <dgm:prSet/>
      <dgm:spPr/>
      <dgm:t>
        <a:bodyPr/>
        <a:lstStyle/>
        <a:p>
          <a:endParaRPr lang="en-US"/>
        </a:p>
      </dgm:t>
    </dgm:pt>
    <dgm:pt modelId="{7E1EFA48-F435-4E38-B019-D0D87C853A16}">
      <dgm:prSet phldrT="[Text]" custT="1"/>
      <dgm:spPr/>
      <dgm:t>
        <a:bodyPr/>
        <a:lstStyle/>
        <a:p>
          <a:r>
            <a:rPr lang="en-US" sz="1200" dirty="0">
              <a:latin typeface="Arial" panose="020B0604020202020204" pitchFamily="34" charset="0"/>
              <a:cs typeface="Arial" panose="020B0604020202020204" pitchFamily="34" charset="0"/>
            </a:rPr>
            <a:t>Systematic Reviews</a:t>
          </a:r>
        </a:p>
      </dgm:t>
    </dgm:pt>
    <dgm:pt modelId="{D4CACD08-822F-42D5-A772-05500800CCDA}" type="parTrans" cxnId="{494FF2F7-5919-4C73-BD9A-C4511DA5C4B0}">
      <dgm:prSet/>
      <dgm:spPr/>
      <dgm:t>
        <a:bodyPr/>
        <a:lstStyle/>
        <a:p>
          <a:endParaRPr lang="en-US" sz="2400"/>
        </a:p>
      </dgm:t>
    </dgm:pt>
    <dgm:pt modelId="{5024D3D0-0CDD-4DB6-B795-D1F6B96BFE10}" type="sibTrans" cxnId="{494FF2F7-5919-4C73-BD9A-C4511DA5C4B0}">
      <dgm:prSet/>
      <dgm:spPr/>
      <dgm:t>
        <a:bodyPr/>
        <a:lstStyle/>
        <a:p>
          <a:endParaRPr lang="en-US"/>
        </a:p>
      </dgm:t>
    </dgm:pt>
    <dgm:pt modelId="{D7D808DB-FD50-4EFE-8FD7-88E7C4CAEEF0}">
      <dgm:prSet phldrT="[Text]" custT="1"/>
      <dgm:spPr/>
      <dgm:t>
        <a:bodyPr/>
        <a:lstStyle/>
        <a:p>
          <a:r>
            <a:rPr lang="en-US" sz="1200" dirty="0">
              <a:latin typeface="Arial" panose="020B0604020202020204" pitchFamily="34" charset="0"/>
              <a:cs typeface="Arial" panose="020B0604020202020204" pitchFamily="34" charset="0"/>
            </a:rPr>
            <a:t>Structured Abstracts</a:t>
          </a:r>
        </a:p>
      </dgm:t>
    </dgm:pt>
    <dgm:pt modelId="{5554FF1A-FCF1-4E05-BAB2-FCF1C27AFDC0}" type="parTrans" cxnId="{00122A13-EC05-4991-A78F-705DC97DBE9A}">
      <dgm:prSet/>
      <dgm:spPr/>
      <dgm:t>
        <a:bodyPr/>
        <a:lstStyle/>
        <a:p>
          <a:endParaRPr lang="en-US" sz="2400"/>
        </a:p>
      </dgm:t>
    </dgm:pt>
    <dgm:pt modelId="{858E0CE7-8020-4EDB-AED6-CEBDAE6D5AE6}" type="sibTrans" cxnId="{00122A13-EC05-4991-A78F-705DC97DBE9A}">
      <dgm:prSet/>
      <dgm:spPr/>
      <dgm:t>
        <a:bodyPr/>
        <a:lstStyle/>
        <a:p>
          <a:endParaRPr lang="en-US"/>
        </a:p>
      </dgm:t>
    </dgm:pt>
    <dgm:pt modelId="{F5424BB0-FD1B-4AF0-82CD-41FC7DCBE614}">
      <dgm:prSet phldrT="[Text]" custT="1"/>
      <dgm:spPr/>
      <dgm:t>
        <a:bodyPr/>
        <a:lstStyle/>
        <a:p>
          <a:r>
            <a:rPr lang="en-US" sz="1200" dirty="0">
              <a:latin typeface="Arial" panose="020B0604020202020204" pitchFamily="34" charset="0"/>
              <a:cs typeface="Arial" panose="020B0604020202020204" pitchFamily="34" charset="0"/>
            </a:rPr>
            <a:t>Evidence-Based Summaries</a:t>
          </a:r>
        </a:p>
      </dgm:t>
    </dgm:pt>
    <dgm:pt modelId="{464D9396-F804-49FD-801B-952E965EB963}" type="parTrans" cxnId="{1F9D08F7-57D7-46DB-BBF0-8906E623016C}">
      <dgm:prSet/>
      <dgm:spPr/>
      <dgm:t>
        <a:bodyPr/>
        <a:lstStyle/>
        <a:p>
          <a:endParaRPr lang="en-US"/>
        </a:p>
      </dgm:t>
    </dgm:pt>
    <dgm:pt modelId="{24E78EE1-91EA-4F75-B98F-9EB6DA391D8A}" type="sibTrans" cxnId="{1F9D08F7-57D7-46DB-BBF0-8906E623016C}">
      <dgm:prSet/>
      <dgm:spPr/>
      <dgm:t>
        <a:bodyPr/>
        <a:lstStyle/>
        <a:p>
          <a:endParaRPr lang="en-US"/>
        </a:p>
      </dgm:t>
    </dgm:pt>
    <dgm:pt modelId="{31366244-61A2-4737-9D7F-02FF03866044}" type="pres">
      <dgm:prSet presAssocID="{762C6C20-A2F5-49C9-B871-BFBE4DDF5CC2}" presName="hierChild1" presStyleCnt="0">
        <dgm:presLayoutVars>
          <dgm:chPref val="1"/>
          <dgm:dir/>
          <dgm:animOne val="branch"/>
          <dgm:animLvl val="lvl"/>
          <dgm:resizeHandles/>
        </dgm:presLayoutVars>
      </dgm:prSet>
      <dgm:spPr/>
    </dgm:pt>
    <dgm:pt modelId="{0E3531A9-14A6-407F-BB5C-F480215264DD}" type="pres">
      <dgm:prSet presAssocID="{A37A5B9A-4B5A-47EF-84A4-5B2C317E93DF}" presName="hierRoot1" presStyleCnt="0"/>
      <dgm:spPr/>
    </dgm:pt>
    <dgm:pt modelId="{289B2A19-32F3-481F-9FA3-827F5995945C}" type="pres">
      <dgm:prSet presAssocID="{A37A5B9A-4B5A-47EF-84A4-5B2C317E93DF}" presName="composite" presStyleCnt="0"/>
      <dgm:spPr/>
    </dgm:pt>
    <dgm:pt modelId="{8D2C9128-ABD8-47CA-AC06-EBE30A6AE175}" type="pres">
      <dgm:prSet presAssocID="{A37A5B9A-4B5A-47EF-84A4-5B2C317E93DF}" presName="background" presStyleLbl="node0" presStyleIdx="0" presStyleCnt="2"/>
      <dgm:spPr>
        <a:solidFill>
          <a:srgbClr val="C00000"/>
        </a:solidFill>
      </dgm:spPr>
    </dgm:pt>
    <dgm:pt modelId="{8C135E42-68EC-445F-B9D6-66A8D610F412}" type="pres">
      <dgm:prSet presAssocID="{A37A5B9A-4B5A-47EF-84A4-5B2C317E93DF}" presName="text" presStyleLbl="fgAcc0" presStyleIdx="0" presStyleCnt="2" custScaleX="112946">
        <dgm:presLayoutVars>
          <dgm:chPref val="3"/>
        </dgm:presLayoutVars>
      </dgm:prSet>
      <dgm:spPr/>
    </dgm:pt>
    <dgm:pt modelId="{B9FB8541-1F58-4571-8BA5-2F1C8774D2FE}" type="pres">
      <dgm:prSet presAssocID="{A37A5B9A-4B5A-47EF-84A4-5B2C317E93DF}" presName="hierChild2" presStyleCnt="0"/>
      <dgm:spPr/>
    </dgm:pt>
    <dgm:pt modelId="{D516E61A-739E-404D-ABB0-AC91864D7511}" type="pres">
      <dgm:prSet presAssocID="{29B107A6-98AD-4430-8F67-0E3B325B84DD}" presName="Name10" presStyleLbl="parChTrans1D2" presStyleIdx="0" presStyleCnt="3"/>
      <dgm:spPr/>
    </dgm:pt>
    <dgm:pt modelId="{418C5360-B290-4167-98AC-450614F65B02}" type="pres">
      <dgm:prSet presAssocID="{6E7E904C-FE20-4AD3-9175-39BF25ECBD0D}" presName="hierRoot2" presStyleCnt="0"/>
      <dgm:spPr/>
    </dgm:pt>
    <dgm:pt modelId="{AC59156B-24DA-4B59-A1B1-51C5C6553774}" type="pres">
      <dgm:prSet presAssocID="{6E7E904C-FE20-4AD3-9175-39BF25ECBD0D}" presName="composite2" presStyleCnt="0"/>
      <dgm:spPr/>
    </dgm:pt>
    <dgm:pt modelId="{86F98DC5-4E2C-48CB-B7E7-A12815B3BDB2}" type="pres">
      <dgm:prSet presAssocID="{6E7E904C-FE20-4AD3-9175-39BF25ECBD0D}" presName="background2" presStyleLbl="node2" presStyleIdx="0" presStyleCnt="3"/>
      <dgm:spPr>
        <a:solidFill>
          <a:srgbClr val="990000"/>
        </a:solidFill>
      </dgm:spPr>
    </dgm:pt>
    <dgm:pt modelId="{6BA047B3-7835-4DB8-BFD8-9AB1E9BA0C79}" type="pres">
      <dgm:prSet presAssocID="{6E7E904C-FE20-4AD3-9175-39BF25ECBD0D}" presName="text2" presStyleLbl="fgAcc2" presStyleIdx="0" presStyleCnt="3">
        <dgm:presLayoutVars>
          <dgm:chPref val="3"/>
        </dgm:presLayoutVars>
      </dgm:prSet>
      <dgm:spPr/>
    </dgm:pt>
    <dgm:pt modelId="{40A2A7A4-E56D-4808-9428-FBA70E2AC9F1}" type="pres">
      <dgm:prSet presAssocID="{6E7E904C-FE20-4AD3-9175-39BF25ECBD0D}" presName="hierChild3" presStyleCnt="0"/>
      <dgm:spPr/>
    </dgm:pt>
    <dgm:pt modelId="{F0F3B11C-94D1-406C-BDE9-5F14037E9DCE}" type="pres">
      <dgm:prSet presAssocID="{9D4FD3B9-7EE2-4360-A973-F68C664DAA60}" presName="Name17" presStyleLbl="parChTrans1D3" presStyleIdx="0" presStyleCnt="7"/>
      <dgm:spPr/>
    </dgm:pt>
    <dgm:pt modelId="{0AF9FE8C-BF42-460D-9F30-38FB414AB56D}" type="pres">
      <dgm:prSet presAssocID="{B1CA83D8-4E91-4C20-AA49-60CB5045123F}" presName="hierRoot3" presStyleCnt="0"/>
      <dgm:spPr/>
    </dgm:pt>
    <dgm:pt modelId="{B9BE831B-5DEA-4886-B8B9-5B155044EC22}" type="pres">
      <dgm:prSet presAssocID="{B1CA83D8-4E91-4C20-AA49-60CB5045123F}" presName="composite3" presStyleCnt="0"/>
      <dgm:spPr/>
    </dgm:pt>
    <dgm:pt modelId="{C9464A18-8E10-4CDD-8402-1CD0E58153AF}" type="pres">
      <dgm:prSet presAssocID="{B1CA83D8-4E91-4C20-AA49-60CB5045123F}" presName="background3" presStyleLbl="node3" presStyleIdx="0" presStyleCnt="7"/>
      <dgm:spPr/>
    </dgm:pt>
    <dgm:pt modelId="{783FADEC-74C8-4207-B30D-C65DF62AE444}" type="pres">
      <dgm:prSet presAssocID="{B1CA83D8-4E91-4C20-AA49-60CB5045123F}" presName="text3" presStyleLbl="fgAcc3" presStyleIdx="0" presStyleCnt="7">
        <dgm:presLayoutVars>
          <dgm:chPref val="3"/>
        </dgm:presLayoutVars>
      </dgm:prSet>
      <dgm:spPr/>
    </dgm:pt>
    <dgm:pt modelId="{70377A29-26AF-4065-8F90-ACCE418EE1ED}" type="pres">
      <dgm:prSet presAssocID="{B1CA83D8-4E91-4C20-AA49-60CB5045123F}" presName="hierChild4" presStyleCnt="0"/>
      <dgm:spPr/>
    </dgm:pt>
    <dgm:pt modelId="{8944101A-6C64-4F67-8DEB-B0A4DC73A4C2}" type="pres">
      <dgm:prSet presAssocID="{F300EB99-BABF-436F-A81F-011F494947C5}" presName="Name17" presStyleLbl="parChTrans1D3" presStyleIdx="1" presStyleCnt="7"/>
      <dgm:spPr/>
    </dgm:pt>
    <dgm:pt modelId="{E7BCB1A9-494E-4A90-BC85-B43CC2E72247}" type="pres">
      <dgm:prSet presAssocID="{8AF0CC2A-8FFE-438A-9E03-595B7C6729CE}" presName="hierRoot3" presStyleCnt="0"/>
      <dgm:spPr/>
    </dgm:pt>
    <dgm:pt modelId="{90D49183-397C-4F38-8E98-79C590B7D39B}" type="pres">
      <dgm:prSet presAssocID="{8AF0CC2A-8FFE-438A-9E03-595B7C6729CE}" presName="composite3" presStyleCnt="0"/>
      <dgm:spPr/>
    </dgm:pt>
    <dgm:pt modelId="{D70C56BE-90FD-4839-996B-78D21B137890}" type="pres">
      <dgm:prSet presAssocID="{8AF0CC2A-8FFE-438A-9E03-595B7C6729CE}" presName="background3" presStyleLbl="node3" presStyleIdx="1" presStyleCnt="7"/>
      <dgm:spPr/>
    </dgm:pt>
    <dgm:pt modelId="{9D17FB53-5649-4218-A703-33FC8122896F}" type="pres">
      <dgm:prSet presAssocID="{8AF0CC2A-8FFE-438A-9E03-595B7C6729CE}" presName="text3" presStyleLbl="fgAcc3" presStyleIdx="1" presStyleCnt="7">
        <dgm:presLayoutVars>
          <dgm:chPref val="3"/>
        </dgm:presLayoutVars>
      </dgm:prSet>
      <dgm:spPr/>
    </dgm:pt>
    <dgm:pt modelId="{3DB9F6F0-094E-48A1-95CF-6DC4359E876E}" type="pres">
      <dgm:prSet presAssocID="{8AF0CC2A-8FFE-438A-9E03-595B7C6729CE}" presName="hierChild4" presStyleCnt="0"/>
      <dgm:spPr/>
    </dgm:pt>
    <dgm:pt modelId="{6B33BF4B-4E60-4070-A25E-06235D463302}" type="pres">
      <dgm:prSet presAssocID="{395CEB53-AECA-4411-839A-94E6EE872901}" presName="hierRoot1" presStyleCnt="0"/>
      <dgm:spPr/>
    </dgm:pt>
    <dgm:pt modelId="{8DC2733A-C9EC-458F-BB47-48160D52F757}" type="pres">
      <dgm:prSet presAssocID="{395CEB53-AECA-4411-839A-94E6EE872901}" presName="composite" presStyleCnt="0"/>
      <dgm:spPr/>
    </dgm:pt>
    <dgm:pt modelId="{A3BBD710-50DB-4C4D-9DCE-A81749A53A53}" type="pres">
      <dgm:prSet presAssocID="{395CEB53-AECA-4411-839A-94E6EE872901}" presName="background" presStyleLbl="node0" presStyleIdx="1" presStyleCnt="2"/>
      <dgm:spPr>
        <a:solidFill>
          <a:srgbClr val="00B050"/>
        </a:solidFill>
      </dgm:spPr>
    </dgm:pt>
    <dgm:pt modelId="{4397E3D8-6BCE-45AC-9B73-78C435617119}" type="pres">
      <dgm:prSet presAssocID="{395CEB53-AECA-4411-839A-94E6EE872901}" presName="text" presStyleLbl="fgAcc0" presStyleIdx="1" presStyleCnt="2" custScaleX="119928">
        <dgm:presLayoutVars>
          <dgm:chPref val="3"/>
        </dgm:presLayoutVars>
      </dgm:prSet>
      <dgm:spPr/>
    </dgm:pt>
    <dgm:pt modelId="{8420D57F-0A9C-46ED-BB46-CE4E752E8ED4}" type="pres">
      <dgm:prSet presAssocID="{395CEB53-AECA-4411-839A-94E6EE872901}" presName="hierChild2" presStyleCnt="0"/>
      <dgm:spPr/>
    </dgm:pt>
    <dgm:pt modelId="{CE083151-38C9-42EA-A418-F36E31FA6F93}" type="pres">
      <dgm:prSet presAssocID="{81D31E98-3E25-4F1C-8DA4-BEC8ACEA0379}" presName="Name10" presStyleLbl="parChTrans1D2" presStyleIdx="1" presStyleCnt="3"/>
      <dgm:spPr/>
    </dgm:pt>
    <dgm:pt modelId="{79C265E7-1E58-4E9D-B6EE-782D45883A75}" type="pres">
      <dgm:prSet presAssocID="{3682811C-4705-4E4E-A18D-4D46859733DA}" presName="hierRoot2" presStyleCnt="0"/>
      <dgm:spPr/>
    </dgm:pt>
    <dgm:pt modelId="{C7714245-2915-43E3-ABC8-A493ADD1E52E}" type="pres">
      <dgm:prSet presAssocID="{3682811C-4705-4E4E-A18D-4D46859733DA}" presName="composite2" presStyleCnt="0"/>
      <dgm:spPr/>
    </dgm:pt>
    <dgm:pt modelId="{C222E225-55BD-475F-AE1F-0E29F05D7841}" type="pres">
      <dgm:prSet presAssocID="{3682811C-4705-4E4E-A18D-4D46859733DA}" presName="background2" presStyleLbl="node2" presStyleIdx="1" presStyleCnt="3"/>
      <dgm:spPr/>
    </dgm:pt>
    <dgm:pt modelId="{1E715AE9-E8D9-4924-88D5-7E31EDB52196}" type="pres">
      <dgm:prSet presAssocID="{3682811C-4705-4E4E-A18D-4D46859733DA}" presName="text2" presStyleLbl="fgAcc2" presStyleIdx="1" presStyleCnt="3">
        <dgm:presLayoutVars>
          <dgm:chPref val="3"/>
        </dgm:presLayoutVars>
      </dgm:prSet>
      <dgm:spPr/>
    </dgm:pt>
    <dgm:pt modelId="{505DF0A2-1D7C-4763-9C36-DE5E42B145BA}" type="pres">
      <dgm:prSet presAssocID="{3682811C-4705-4E4E-A18D-4D46859733DA}" presName="hierChild3" presStyleCnt="0"/>
      <dgm:spPr/>
    </dgm:pt>
    <dgm:pt modelId="{4FF9D927-FF08-4B51-8449-145B5B4FEE47}" type="pres">
      <dgm:prSet presAssocID="{6C9BF187-4216-4118-AF22-F2148849DBEF}" presName="Name17" presStyleLbl="parChTrans1D3" presStyleIdx="2" presStyleCnt="7"/>
      <dgm:spPr/>
    </dgm:pt>
    <dgm:pt modelId="{74C2D45A-FDFB-4655-8D3D-E3EB39DA19CB}" type="pres">
      <dgm:prSet presAssocID="{297B5B27-2586-4D89-ADD9-FF73C1A11E4E}" presName="hierRoot3" presStyleCnt="0"/>
      <dgm:spPr/>
    </dgm:pt>
    <dgm:pt modelId="{6500A2A9-05CE-4253-A2FC-10510E42A142}" type="pres">
      <dgm:prSet presAssocID="{297B5B27-2586-4D89-ADD9-FF73C1A11E4E}" presName="composite3" presStyleCnt="0"/>
      <dgm:spPr/>
    </dgm:pt>
    <dgm:pt modelId="{19ABEFF4-E61B-4DB8-85AB-D688CC0EF0B7}" type="pres">
      <dgm:prSet presAssocID="{297B5B27-2586-4D89-ADD9-FF73C1A11E4E}" presName="background3" presStyleLbl="node3" presStyleIdx="2" presStyleCnt="7"/>
      <dgm:spPr>
        <a:solidFill>
          <a:srgbClr val="FFC000"/>
        </a:solidFill>
      </dgm:spPr>
    </dgm:pt>
    <dgm:pt modelId="{003D591D-C601-4AA1-969B-64E6D1019A8E}" type="pres">
      <dgm:prSet presAssocID="{297B5B27-2586-4D89-ADD9-FF73C1A11E4E}" presName="text3" presStyleLbl="fgAcc3" presStyleIdx="2" presStyleCnt="7">
        <dgm:presLayoutVars>
          <dgm:chPref val="3"/>
        </dgm:presLayoutVars>
      </dgm:prSet>
      <dgm:spPr/>
    </dgm:pt>
    <dgm:pt modelId="{9FA1E2F7-6548-4349-9E21-CD34D5D53A7D}" type="pres">
      <dgm:prSet presAssocID="{297B5B27-2586-4D89-ADD9-FF73C1A11E4E}" presName="hierChild4" presStyleCnt="0"/>
      <dgm:spPr/>
    </dgm:pt>
    <dgm:pt modelId="{D1BE62EC-BF5C-4AA1-8DA8-DD7AE8202F18}" type="pres">
      <dgm:prSet presAssocID="{FF7BE7DD-DE6F-430E-B2CF-89FD6195BAFB}" presName="Name10" presStyleLbl="parChTrans1D2" presStyleIdx="2" presStyleCnt="3"/>
      <dgm:spPr/>
    </dgm:pt>
    <dgm:pt modelId="{35B21C03-B8C7-4C17-9289-9DFFFE3D395A}" type="pres">
      <dgm:prSet presAssocID="{086B768B-BE0D-418A-8880-3574AA7B6F97}" presName="hierRoot2" presStyleCnt="0"/>
      <dgm:spPr/>
    </dgm:pt>
    <dgm:pt modelId="{9D88EC5A-D00F-482F-A3A1-838B266FAD3D}" type="pres">
      <dgm:prSet presAssocID="{086B768B-BE0D-418A-8880-3574AA7B6F97}" presName="composite2" presStyleCnt="0"/>
      <dgm:spPr/>
    </dgm:pt>
    <dgm:pt modelId="{E3A390E9-17B2-4DC7-9922-240EF23921F1}" type="pres">
      <dgm:prSet presAssocID="{086B768B-BE0D-418A-8880-3574AA7B6F97}" presName="background2" presStyleLbl="node2" presStyleIdx="2" presStyleCnt="3"/>
      <dgm:spPr/>
    </dgm:pt>
    <dgm:pt modelId="{71AD1306-0180-433E-A520-227940EF7EC1}" type="pres">
      <dgm:prSet presAssocID="{086B768B-BE0D-418A-8880-3574AA7B6F97}" presName="text2" presStyleLbl="fgAcc2" presStyleIdx="2" presStyleCnt="3">
        <dgm:presLayoutVars>
          <dgm:chPref val="3"/>
        </dgm:presLayoutVars>
      </dgm:prSet>
      <dgm:spPr/>
    </dgm:pt>
    <dgm:pt modelId="{4CDEB91C-3D71-401E-A8E0-EAE9D8D28609}" type="pres">
      <dgm:prSet presAssocID="{086B768B-BE0D-418A-8880-3574AA7B6F97}" presName="hierChild3" presStyleCnt="0"/>
      <dgm:spPr/>
    </dgm:pt>
    <dgm:pt modelId="{EF9D469C-4032-4F4F-AC4B-714F2F3C6EE4}" type="pres">
      <dgm:prSet presAssocID="{DAA9D67E-1873-4173-9E18-24028CBBA275}" presName="Name17" presStyleLbl="parChTrans1D3" presStyleIdx="3" presStyleCnt="7"/>
      <dgm:spPr/>
    </dgm:pt>
    <dgm:pt modelId="{C5029B77-4DE5-4F40-9702-B01748B0A653}" type="pres">
      <dgm:prSet presAssocID="{F4F860AC-F339-493E-B46B-4DD7E17A8D37}" presName="hierRoot3" presStyleCnt="0"/>
      <dgm:spPr/>
    </dgm:pt>
    <dgm:pt modelId="{C75D0880-4653-40D3-8EE3-C62AD51075D4}" type="pres">
      <dgm:prSet presAssocID="{F4F860AC-F339-493E-B46B-4DD7E17A8D37}" presName="composite3" presStyleCnt="0"/>
      <dgm:spPr/>
    </dgm:pt>
    <dgm:pt modelId="{86543E0B-C79A-43E1-87D1-19DDDB7634A5}" type="pres">
      <dgm:prSet presAssocID="{F4F860AC-F339-493E-B46B-4DD7E17A8D37}" presName="background3" presStyleLbl="node3" presStyleIdx="3" presStyleCnt="7"/>
      <dgm:spPr>
        <a:solidFill>
          <a:srgbClr val="FF6600"/>
        </a:solidFill>
      </dgm:spPr>
    </dgm:pt>
    <dgm:pt modelId="{4DFC6474-97D4-4DD3-AC94-3926D7F2F6AC}" type="pres">
      <dgm:prSet presAssocID="{F4F860AC-F339-493E-B46B-4DD7E17A8D37}" presName="text3" presStyleLbl="fgAcc3" presStyleIdx="3" presStyleCnt="7">
        <dgm:presLayoutVars>
          <dgm:chPref val="3"/>
        </dgm:presLayoutVars>
      </dgm:prSet>
      <dgm:spPr/>
    </dgm:pt>
    <dgm:pt modelId="{E7A34AE4-7784-49DE-BD72-D05307A0B129}" type="pres">
      <dgm:prSet presAssocID="{F4F860AC-F339-493E-B46B-4DD7E17A8D37}" presName="hierChild4" presStyleCnt="0"/>
      <dgm:spPr/>
    </dgm:pt>
    <dgm:pt modelId="{584892A8-6B40-4957-A1EA-65DEA0209B11}" type="pres">
      <dgm:prSet presAssocID="{194D1E16-AE17-4605-8ABC-96630B32308F}" presName="Name17" presStyleLbl="parChTrans1D3" presStyleIdx="4" presStyleCnt="7"/>
      <dgm:spPr/>
    </dgm:pt>
    <dgm:pt modelId="{A8336ED2-3CAF-4D5E-8AE0-D90672053B24}" type="pres">
      <dgm:prSet presAssocID="{1C022F32-F886-43E9-9717-40E0ABC1BB1D}" presName="hierRoot3" presStyleCnt="0"/>
      <dgm:spPr/>
    </dgm:pt>
    <dgm:pt modelId="{CA85E1C3-E1F5-450A-BB88-9BE7A57A55D7}" type="pres">
      <dgm:prSet presAssocID="{1C022F32-F886-43E9-9717-40E0ABC1BB1D}" presName="composite3" presStyleCnt="0"/>
      <dgm:spPr/>
    </dgm:pt>
    <dgm:pt modelId="{D1F9B2DB-ED4B-462F-9CFE-5C7BE94EE9EA}" type="pres">
      <dgm:prSet presAssocID="{1C022F32-F886-43E9-9717-40E0ABC1BB1D}" presName="background3" presStyleLbl="node3" presStyleIdx="4" presStyleCnt="7"/>
      <dgm:spPr>
        <a:solidFill>
          <a:srgbClr val="3366FF"/>
        </a:solidFill>
      </dgm:spPr>
    </dgm:pt>
    <dgm:pt modelId="{BF799657-F946-49AC-B2DF-132EE9F39EAA}" type="pres">
      <dgm:prSet presAssocID="{1C022F32-F886-43E9-9717-40E0ABC1BB1D}" presName="text3" presStyleLbl="fgAcc3" presStyleIdx="4" presStyleCnt="7" custScaleX="111111">
        <dgm:presLayoutVars>
          <dgm:chPref val="3"/>
        </dgm:presLayoutVars>
      </dgm:prSet>
      <dgm:spPr/>
    </dgm:pt>
    <dgm:pt modelId="{86825343-72AD-426F-839D-B7996523A6BD}" type="pres">
      <dgm:prSet presAssocID="{1C022F32-F886-43E9-9717-40E0ABC1BB1D}" presName="hierChild4" presStyleCnt="0"/>
      <dgm:spPr/>
    </dgm:pt>
    <dgm:pt modelId="{F08905C2-8E63-4211-8EEF-A8444F82DC90}" type="pres">
      <dgm:prSet presAssocID="{534F971C-143C-4988-86B7-B75302F90433}" presName="Name17" presStyleLbl="parChTrans1D3" presStyleIdx="5" presStyleCnt="7"/>
      <dgm:spPr/>
    </dgm:pt>
    <dgm:pt modelId="{22DFB077-A5FD-4A1E-857B-3C0C5A4C244A}" type="pres">
      <dgm:prSet presAssocID="{49BC9816-00C8-4580-BA39-F7F1378F991C}" presName="hierRoot3" presStyleCnt="0"/>
      <dgm:spPr/>
    </dgm:pt>
    <dgm:pt modelId="{15A61DD9-FC22-48AF-8FEA-D536980BE5DD}" type="pres">
      <dgm:prSet presAssocID="{49BC9816-00C8-4580-BA39-F7F1378F991C}" presName="composite3" presStyleCnt="0"/>
      <dgm:spPr/>
    </dgm:pt>
    <dgm:pt modelId="{05C4D33C-560B-43E2-920C-E71E3A8F0A61}" type="pres">
      <dgm:prSet presAssocID="{49BC9816-00C8-4580-BA39-F7F1378F991C}" presName="background3" presStyleLbl="node3" presStyleIdx="5" presStyleCnt="7"/>
      <dgm:spPr>
        <a:solidFill>
          <a:srgbClr val="00CC00"/>
        </a:solidFill>
      </dgm:spPr>
    </dgm:pt>
    <dgm:pt modelId="{B78E02B8-A129-47A7-A038-79898A9DCC86}" type="pres">
      <dgm:prSet presAssocID="{49BC9816-00C8-4580-BA39-F7F1378F991C}" presName="text3" presStyleLbl="fgAcc3" presStyleIdx="5" presStyleCnt="7">
        <dgm:presLayoutVars>
          <dgm:chPref val="3"/>
        </dgm:presLayoutVars>
      </dgm:prSet>
      <dgm:spPr/>
    </dgm:pt>
    <dgm:pt modelId="{9D146961-6804-47E3-88E6-40D9A6BBF2E9}" type="pres">
      <dgm:prSet presAssocID="{49BC9816-00C8-4580-BA39-F7F1378F991C}" presName="hierChild4" presStyleCnt="0"/>
      <dgm:spPr/>
    </dgm:pt>
    <dgm:pt modelId="{C5447936-2463-44D2-9312-E9FE9EA5FCB0}" type="pres">
      <dgm:prSet presAssocID="{5554FF1A-FCF1-4E05-BAB2-FCF1C27AFDC0}" presName="Name23" presStyleLbl="parChTrans1D4" presStyleIdx="0" presStyleCnt="2"/>
      <dgm:spPr/>
    </dgm:pt>
    <dgm:pt modelId="{DDE1423D-915D-485F-BC05-BDE8544CB6E4}" type="pres">
      <dgm:prSet presAssocID="{D7D808DB-FD50-4EFE-8FD7-88E7C4CAEEF0}" presName="hierRoot4" presStyleCnt="0"/>
      <dgm:spPr/>
    </dgm:pt>
    <dgm:pt modelId="{636E0D49-EF90-48C2-B627-F560DA6CD1B6}" type="pres">
      <dgm:prSet presAssocID="{D7D808DB-FD50-4EFE-8FD7-88E7C4CAEEF0}" presName="composite4" presStyleCnt="0"/>
      <dgm:spPr/>
    </dgm:pt>
    <dgm:pt modelId="{02D79076-DEBA-491D-8C12-D5D81BA7C536}" type="pres">
      <dgm:prSet presAssocID="{D7D808DB-FD50-4EFE-8FD7-88E7C4CAEEF0}" presName="background4" presStyleLbl="node4" presStyleIdx="0" presStyleCnt="2"/>
      <dgm:spPr>
        <a:solidFill>
          <a:srgbClr val="00CC00"/>
        </a:solidFill>
      </dgm:spPr>
    </dgm:pt>
    <dgm:pt modelId="{53B5AFA1-8793-4469-95A6-A3895F990B75}" type="pres">
      <dgm:prSet presAssocID="{D7D808DB-FD50-4EFE-8FD7-88E7C4CAEEF0}" presName="text4" presStyleLbl="fgAcc4" presStyleIdx="0" presStyleCnt="2">
        <dgm:presLayoutVars>
          <dgm:chPref val="3"/>
        </dgm:presLayoutVars>
      </dgm:prSet>
      <dgm:spPr/>
    </dgm:pt>
    <dgm:pt modelId="{C1F88C9A-51D9-4CCE-B84B-95355F865FF4}" type="pres">
      <dgm:prSet presAssocID="{D7D808DB-FD50-4EFE-8FD7-88E7C4CAEEF0}" presName="hierChild5" presStyleCnt="0"/>
      <dgm:spPr/>
    </dgm:pt>
    <dgm:pt modelId="{0FBD43A5-9B3D-4EFB-83E6-86098DC3C863}" type="pres">
      <dgm:prSet presAssocID="{464D9396-F804-49FD-801B-952E965EB963}" presName="Name23" presStyleLbl="parChTrans1D4" presStyleIdx="1" presStyleCnt="2"/>
      <dgm:spPr/>
    </dgm:pt>
    <dgm:pt modelId="{F73E9984-0F59-4AB0-825A-D7660F7616AB}" type="pres">
      <dgm:prSet presAssocID="{F5424BB0-FD1B-4AF0-82CD-41FC7DCBE614}" presName="hierRoot4" presStyleCnt="0"/>
      <dgm:spPr/>
    </dgm:pt>
    <dgm:pt modelId="{F6176AA9-1793-44C6-9817-98B264D1401A}" type="pres">
      <dgm:prSet presAssocID="{F5424BB0-FD1B-4AF0-82CD-41FC7DCBE614}" presName="composite4" presStyleCnt="0"/>
      <dgm:spPr/>
    </dgm:pt>
    <dgm:pt modelId="{DC413746-0282-4FBB-B1BC-D65DEAB8694B}" type="pres">
      <dgm:prSet presAssocID="{F5424BB0-FD1B-4AF0-82CD-41FC7DCBE614}" presName="background4" presStyleLbl="node4" presStyleIdx="1" presStyleCnt="2"/>
      <dgm:spPr>
        <a:solidFill>
          <a:srgbClr val="006600"/>
        </a:solidFill>
      </dgm:spPr>
    </dgm:pt>
    <dgm:pt modelId="{8C3BD0D9-93B4-4AB6-99AD-FC981B1308BA}" type="pres">
      <dgm:prSet presAssocID="{F5424BB0-FD1B-4AF0-82CD-41FC7DCBE614}" presName="text4" presStyleLbl="fgAcc4" presStyleIdx="1" presStyleCnt="2">
        <dgm:presLayoutVars>
          <dgm:chPref val="3"/>
        </dgm:presLayoutVars>
      </dgm:prSet>
      <dgm:spPr/>
    </dgm:pt>
    <dgm:pt modelId="{6E84D741-8F3F-4DB9-8FAA-136C2DFFD73B}" type="pres">
      <dgm:prSet presAssocID="{F5424BB0-FD1B-4AF0-82CD-41FC7DCBE614}" presName="hierChild5" presStyleCnt="0"/>
      <dgm:spPr/>
    </dgm:pt>
    <dgm:pt modelId="{85F37891-2D9B-4020-885D-489ED438463B}" type="pres">
      <dgm:prSet presAssocID="{D4CACD08-822F-42D5-A772-05500800CCDA}" presName="Name17" presStyleLbl="parChTrans1D3" presStyleIdx="6" presStyleCnt="7"/>
      <dgm:spPr/>
    </dgm:pt>
    <dgm:pt modelId="{49F1E041-6C68-4E31-9514-F7649BBFC06A}" type="pres">
      <dgm:prSet presAssocID="{7E1EFA48-F435-4E38-B019-D0D87C853A16}" presName="hierRoot3" presStyleCnt="0"/>
      <dgm:spPr/>
    </dgm:pt>
    <dgm:pt modelId="{17C42DD4-250D-42D7-97DA-D7EA332D32AE}" type="pres">
      <dgm:prSet presAssocID="{7E1EFA48-F435-4E38-B019-D0D87C853A16}" presName="composite3" presStyleCnt="0"/>
      <dgm:spPr/>
    </dgm:pt>
    <dgm:pt modelId="{83AF7495-7DC5-4780-BB6E-EDCD3DABB76D}" type="pres">
      <dgm:prSet presAssocID="{7E1EFA48-F435-4E38-B019-D0D87C853A16}" presName="background3" presStyleLbl="node3" presStyleIdx="6" presStyleCnt="7"/>
      <dgm:spPr>
        <a:solidFill>
          <a:srgbClr val="006600"/>
        </a:solidFill>
      </dgm:spPr>
    </dgm:pt>
    <dgm:pt modelId="{0151A753-74AC-43D0-9740-E32654F35B43}" type="pres">
      <dgm:prSet presAssocID="{7E1EFA48-F435-4E38-B019-D0D87C853A16}" presName="text3" presStyleLbl="fgAcc3" presStyleIdx="6" presStyleCnt="7">
        <dgm:presLayoutVars>
          <dgm:chPref val="3"/>
        </dgm:presLayoutVars>
      </dgm:prSet>
      <dgm:spPr/>
    </dgm:pt>
    <dgm:pt modelId="{970C0B32-257A-4BCC-AAAD-C359C8DF59A2}" type="pres">
      <dgm:prSet presAssocID="{7E1EFA48-F435-4E38-B019-D0D87C853A16}" presName="hierChild4" presStyleCnt="0"/>
      <dgm:spPr/>
    </dgm:pt>
  </dgm:ptLst>
  <dgm:cxnLst>
    <dgm:cxn modelId="{1F6A580E-D193-44AE-8A4D-6276F15C0362}" type="presOf" srcId="{297B5B27-2586-4D89-ADD9-FF73C1A11E4E}" destId="{003D591D-C601-4AA1-969B-64E6D1019A8E}" srcOrd="0" destOrd="0" presId="urn:microsoft.com/office/officeart/2005/8/layout/hierarchy1"/>
    <dgm:cxn modelId="{F2A2080F-A2AD-49D3-99A9-5AC0DC77CBEC}" type="presOf" srcId="{B1CA83D8-4E91-4C20-AA49-60CB5045123F}" destId="{783FADEC-74C8-4207-B30D-C65DF62AE444}" srcOrd="0" destOrd="0" presId="urn:microsoft.com/office/officeart/2005/8/layout/hierarchy1"/>
    <dgm:cxn modelId="{00122A13-EC05-4991-A78F-705DC97DBE9A}" srcId="{49BC9816-00C8-4580-BA39-F7F1378F991C}" destId="{D7D808DB-FD50-4EFE-8FD7-88E7C4CAEEF0}" srcOrd="0" destOrd="0" parTransId="{5554FF1A-FCF1-4E05-BAB2-FCF1C27AFDC0}" sibTransId="{858E0CE7-8020-4EDB-AED6-CEBDAE6D5AE6}"/>
    <dgm:cxn modelId="{DBE36925-B20B-4B66-9D70-6C20D9C37E65}" srcId="{086B768B-BE0D-418A-8880-3574AA7B6F97}" destId="{1C022F32-F886-43E9-9717-40E0ABC1BB1D}" srcOrd="1" destOrd="0" parTransId="{194D1E16-AE17-4605-8ABC-96630B32308F}" sibTransId="{E50ADBB6-3DBC-4C62-869A-CEA1D2E799E0}"/>
    <dgm:cxn modelId="{72BD6439-ED1C-4DBC-863C-59D6EB0AAB27}" type="presOf" srcId="{6E7E904C-FE20-4AD3-9175-39BF25ECBD0D}" destId="{6BA047B3-7835-4DB8-BFD8-9AB1E9BA0C79}" srcOrd="0" destOrd="0" presId="urn:microsoft.com/office/officeart/2005/8/layout/hierarchy1"/>
    <dgm:cxn modelId="{EA35F33D-246A-4BD8-9C77-329A743750F3}" type="presOf" srcId="{086B768B-BE0D-418A-8880-3574AA7B6F97}" destId="{71AD1306-0180-433E-A520-227940EF7EC1}" srcOrd="0" destOrd="0" presId="urn:microsoft.com/office/officeart/2005/8/layout/hierarchy1"/>
    <dgm:cxn modelId="{52F8735E-A8A8-485A-AB63-716EF9E18C10}" type="presOf" srcId="{6C9BF187-4216-4118-AF22-F2148849DBEF}" destId="{4FF9D927-FF08-4B51-8449-145B5B4FEE47}" srcOrd="0" destOrd="0" presId="urn:microsoft.com/office/officeart/2005/8/layout/hierarchy1"/>
    <dgm:cxn modelId="{EE8A9442-C788-47D5-AB6F-383D7940EFF9}" type="presOf" srcId="{F4F860AC-F339-493E-B46B-4DD7E17A8D37}" destId="{4DFC6474-97D4-4DD3-AC94-3926D7F2F6AC}" srcOrd="0" destOrd="0" presId="urn:microsoft.com/office/officeart/2005/8/layout/hierarchy1"/>
    <dgm:cxn modelId="{39A8EA42-9181-4CBA-BD4C-A0F76EC0F895}" type="presOf" srcId="{194D1E16-AE17-4605-8ABC-96630B32308F}" destId="{584892A8-6B40-4957-A1EA-65DEA0209B11}" srcOrd="0" destOrd="0" presId="urn:microsoft.com/office/officeart/2005/8/layout/hierarchy1"/>
    <dgm:cxn modelId="{BEA41864-AEC4-49F0-B4E2-11659BAD3C3A}" type="presOf" srcId="{F5424BB0-FD1B-4AF0-82CD-41FC7DCBE614}" destId="{8C3BD0D9-93B4-4AB6-99AD-FC981B1308BA}" srcOrd="0" destOrd="0" presId="urn:microsoft.com/office/officeart/2005/8/layout/hierarchy1"/>
    <dgm:cxn modelId="{90319B64-9A50-4C41-B26B-45946763E2E4}" type="presOf" srcId="{49BC9816-00C8-4580-BA39-F7F1378F991C}" destId="{B78E02B8-A129-47A7-A038-79898A9DCC86}" srcOrd="0" destOrd="0" presId="urn:microsoft.com/office/officeart/2005/8/layout/hierarchy1"/>
    <dgm:cxn modelId="{FB7CE666-D042-4AB7-B6C8-308B1058F832}" type="presOf" srcId="{395CEB53-AECA-4411-839A-94E6EE872901}" destId="{4397E3D8-6BCE-45AC-9B73-78C435617119}" srcOrd="0" destOrd="0" presId="urn:microsoft.com/office/officeart/2005/8/layout/hierarchy1"/>
    <dgm:cxn modelId="{92E4D94B-5F46-4515-9B13-A539E90560E1}" type="presOf" srcId="{534F971C-143C-4988-86B7-B75302F90433}" destId="{F08905C2-8E63-4211-8EEF-A8444F82DC90}" srcOrd="0" destOrd="0" presId="urn:microsoft.com/office/officeart/2005/8/layout/hierarchy1"/>
    <dgm:cxn modelId="{2739F66D-26A4-4AB2-8EA5-17D053FA2BB3}" srcId="{762C6C20-A2F5-49C9-B871-BFBE4DDF5CC2}" destId="{A37A5B9A-4B5A-47EF-84A4-5B2C317E93DF}" srcOrd="0" destOrd="0" parTransId="{2DF75E63-2A0E-4235-B8B2-31392842FFEB}" sibTransId="{EFF0F2E1-3B86-461E-A08B-AE18A83130F9}"/>
    <dgm:cxn modelId="{010C8B7D-0AA1-450D-971D-DD4F75CE2BFF}" type="presOf" srcId="{8AF0CC2A-8FFE-438A-9E03-595B7C6729CE}" destId="{9D17FB53-5649-4218-A703-33FC8122896F}" srcOrd="0" destOrd="0" presId="urn:microsoft.com/office/officeart/2005/8/layout/hierarchy1"/>
    <dgm:cxn modelId="{E4A12380-CB33-4D87-94E8-F7EB05A0FE9B}" srcId="{A37A5B9A-4B5A-47EF-84A4-5B2C317E93DF}" destId="{6E7E904C-FE20-4AD3-9175-39BF25ECBD0D}" srcOrd="0" destOrd="0" parTransId="{29B107A6-98AD-4430-8F67-0E3B325B84DD}" sibTransId="{BBC09923-3DA1-404F-ABC1-CC3DD2ECE409}"/>
    <dgm:cxn modelId="{1DED0F8C-D24F-4BC0-8B50-91C38C98F389}" type="presOf" srcId="{FF7BE7DD-DE6F-430E-B2CF-89FD6195BAFB}" destId="{D1BE62EC-BF5C-4AA1-8DA8-DD7AE8202F18}" srcOrd="0" destOrd="0" presId="urn:microsoft.com/office/officeart/2005/8/layout/hierarchy1"/>
    <dgm:cxn modelId="{46415691-A971-4F0B-9F3B-3999E62EAD2D}" type="presOf" srcId="{464D9396-F804-49FD-801B-952E965EB963}" destId="{0FBD43A5-9B3D-4EFB-83E6-86098DC3C863}" srcOrd="0" destOrd="0" presId="urn:microsoft.com/office/officeart/2005/8/layout/hierarchy1"/>
    <dgm:cxn modelId="{9EE17296-683D-4226-84D6-C5B896339A96}" type="presOf" srcId="{9D4FD3B9-7EE2-4360-A973-F68C664DAA60}" destId="{F0F3B11C-94D1-406C-BDE9-5F14037E9DCE}" srcOrd="0" destOrd="0" presId="urn:microsoft.com/office/officeart/2005/8/layout/hierarchy1"/>
    <dgm:cxn modelId="{4A1CB896-5B1B-4F8C-B696-76AA76F54CB9}" type="presOf" srcId="{D7D808DB-FD50-4EFE-8FD7-88E7C4CAEEF0}" destId="{53B5AFA1-8793-4469-95A6-A3895F990B75}" srcOrd="0" destOrd="0" presId="urn:microsoft.com/office/officeart/2005/8/layout/hierarchy1"/>
    <dgm:cxn modelId="{24C6869A-F82F-4503-86CF-8F8772AA1F4E}" type="presOf" srcId="{F300EB99-BABF-436F-A81F-011F494947C5}" destId="{8944101A-6C64-4F67-8DEB-B0A4DC73A4C2}" srcOrd="0" destOrd="0" presId="urn:microsoft.com/office/officeart/2005/8/layout/hierarchy1"/>
    <dgm:cxn modelId="{EBCEA59A-F3FD-421F-9FA8-F3A63A530472}" type="presOf" srcId="{A37A5B9A-4B5A-47EF-84A4-5B2C317E93DF}" destId="{8C135E42-68EC-445F-B9D6-66A8D610F412}" srcOrd="0" destOrd="0" presId="urn:microsoft.com/office/officeart/2005/8/layout/hierarchy1"/>
    <dgm:cxn modelId="{719DE7A5-8434-4C99-B3FF-A92BC31CFD7E}" srcId="{086B768B-BE0D-418A-8880-3574AA7B6F97}" destId="{49BC9816-00C8-4580-BA39-F7F1378F991C}" srcOrd="2" destOrd="0" parTransId="{534F971C-143C-4988-86B7-B75302F90433}" sibTransId="{3D43B429-4AA2-4503-B367-B598D4387316}"/>
    <dgm:cxn modelId="{FF98D6B2-4E0A-4576-AAD4-108FC89B746E}" srcId="{086B768B-BE0D-418A-8880-3574AA7B6F97}" destId="{F4F860AC-F339-493E-B46B-4DD7E17A8D37}" srcOrd="0" destOrd="0" parTransId="{DAA9D67E-1873-4173-9E18-24028CBBA275}" sibTransId="{49C37352-5296-4EF2-80F7-FF9641085985}"/>
    <dgm:cxn modelId="{7B9D3CBA-0B22-46B1-A554-F3457515DF6B}" srcId="{395CEB53-AECA-4411-839A-94E6EE872901}" destId="{3682811C-4705-4E4E-A18D-4D46859733DA}" srcOrd="0" destOrd="0" parTransId="{81D31E98-3E25-4F1C-8DA4-BEC8ACEA0379}" sibTransId="{6AE70592-DA08-4C59-9D67-4229D16884AB}"/>
    <dgm:cxn modelId="{BFAC0BBD-5430-4863-A199-ACB62A72FB9B}" type="presOf" srcId="{D4CACD08-822F-42D5-A772-05500800CCDA}" destId="{85F37891-2D9B-4020-885D-489ED438463B}" srcOrd="0" destOrd="0" presId="urn:microsoft.com/office/officeart/2005/8/layout/hierarchy1"/>
    <dgm:cxn modelId="{6A1A15BE-E425-4494-92D5-1C7868A953A4}" type="presOf" srcId="{1C022F32-F886-43E9-9717-40E0ABC1BB1D}" destId="{BF799657-F946-49AC-B2DF-132EE9F39EAA}" srcOrd="0" destOrd="0" presId="urn:microsoft.com/office/officeart/2005/8/layout/hierarchy1"/>
    <dgm:cxn modelId="{9EF1F4BE-0E12-4860-97D0-F20FD2CC4B6C}" srcId="{6E7E904C-FE20-4AD3-9175-39BF25ECBD0D}" destId="{8AF0CC2A-8FFE-438A-9E03-595B7C6729CE}" srcOrd="1" destOrd="0" parTransId="{F300EB99-BABF-436F-A81F-011F494947C5}" sibTransId="{76871FAF-32B7-4926-B313-67D7DC729249}"/>
    <dgm:cxn modelId="{68CD12C0-DAB6-44BF-9BB3-AB1B6B572376}" type="presOf" srcId="{5554FF1A-FCF1-4E05-BAB2-FCF1C27AFDC0}" destId="{C5447936-2463-44D2-9312-E9FE9EA5FCB0}" srcOrd="0" destOrd="0" presId="urn:microsoft.com/office/officeart/2005/8/layout/hierarchy1"/>
    <dgm:cxn modelId="{2B9B47D5-4BF8-4722-84FC-40F7FCDEEDAA}" type="presOf" srcId="{DAA9D67E-1873-4173-9E18-24028CBBA275}" destId="{EF9D469C-4032-4F4F-AC4B-714F2F3C6EE4}" srcOrd="0" destOrd="0" presId="urn:microsoft.com/office/officeart/2005/8/layout/hierarchy1"/>
    <dgm:cxn modelId="{9E35B3DC-D326-442A-8103-29833BCD950D}" type="presOf" srcId="{7E1EFA48-F435-4E38-B019-D0D87C853A16}" destId="{0151A753-74AC-43D0-9740-E32654F35B43}" srcOrd="0" destOrd="0" presId="urn:microsoft.com/office/officeart/2005/8/layout/hierarchy1"/>
    <dgm:cxn modelId="{8CC1A9E2-6B73-49E3-B746-24F41DDDB024}" srcId="{3682811C-4705-4E4E-A18D-4D46859733DA}" destId="{297B5B27-2586-4D89-ADD9-FF73C1A11E4E}" srcOrd="0" destOrd="0" parTransId="{6C9BF187-4216-4118-AF22-F2148849DBEF}" sibTransId="{3518DA0E-D853-4AF8-BAB9-A42C0952E5FD}"/>
    <dgm:cxn modelId="{5EB4F2E3-9C64-442C-8FA1-2D7355C56642}" srcId="{762C6C20-A2F5-49C9-B871-BFBE4DDF5CC2}" destId="{395CEB53-AECA-4411-839A-94E6EE872901}" srcOrd="1" destOrd="0" parTransId="{81829495-55B5-4595-8614-E7E58C80433F}" sibTransId="{80D177BB-34AB-4C54-A543-6E6074529443}"/>
    <dgm:cxn modelId="{0A5379EA-CF96-47D4-ABC1-9FA3EE2B81E2}" type="presOf" srcId="{762C6C20-A2F5-49C9-B871-BFBE4DDF5CC2}" destId="{31366244-61A2-4737-9D7F-02FF03866044}" srcOrd="0" destOrd="0" presId="urn:microsoft.com/office/officeart/2005/8/layout/hierarchy1"/>
    <dgm:cxn modelId="{FEC610F1-3C40-463A-8DB4-CF106A84D716}" type="presOf" srcId="{29B107A6-98AD-4430-8F67-0E3B325B84DD}" destId="{D516E61A-739E-404D-ABB0-AC91864D7511}" srcOrd="0" destOrd="0" presId="urn:microsoft.com/office/officeart/2005/8/layout/hierarchy1"/>
    <dgm:cxn modelId="{4FF9C3F5-ED0D-46D4-8EA7-4569525BFD7E}" srcId="{395CEB53-AECA-4411-839A-94E6EE872901}" destId="{086B768B-BE0D-418A-8880-3574AA7B6F97}" srcOrd="1" destOrd="0" parTransId="{FF7BE7DD-DE6F-430E-B2CF-89FD6195BAFB}" sibTransId="{A056E774-DF40-47CF-A8DB-E3985ED512F7}"/>
    <dgm:cxn modelId="{1F9D08F7-57D7-46DB-BBF0-8906E623016C}" srcId="{49BC9816-00C8-4580-BA39-F7F1378F991C}" destId="{F5424BB0-FD1B-4AF0-82CD-41FC7DCBE614}" srcOrd="1" destOrd="0" parTransId="{464D9396-F804-49FD-801B-952E965EB963}" sibTransId="{24E78EE1-91EA-4F75-B98F-9EB6DA391D8A}"/>
    <dgm:cxn modelId="{494FF2F7-5919-4C73-BD9A-C4511DA5C4B0}" srcId="{086B768B-BE0D-418A-8880-3574AA7B6F97}" destId="{7E1EFA48-F435-4E38-B019-D0D87C853A16}" srcOrd="3" destOrd="0" parTransId="{D4CACD08-822F-42D5-A772-05500800CCDA}" sibTransId="{5024D3D0-0CDD-4DB6-B795-D1F6B96BFE10}"/>
    <dgm:cxn modelId="{B0A496FE-D97B-4D9F-8569-7519AD319F5C}" type="presOf" srcId="{81D31E98-3E25-4F1C-8DA4-BEC8ACEA0379}" destId="{CE083151-38C9-42EA-A418-F36E31FA6F93}" srcOrd="0" destOrd="0" presId="urn:microsoft.com/office/officeart/2005/8/layout/hierarchy1"/>
    <dgm:cxn modelId="{AF7ACFFE-3E31-4188-8BA4-17890F153EA2}" type="presOf" srcId="{3682811C-4705-4E4E-A18D-4D46859733DA}" destId="{1E715AE9-E8D9-4924-88D5-7E31EDB52196}" srcOrd="0" destOrd="0" presId="urn:microsoft.com/office/officeart/2005/8/layout/hierarchy1"/>
    <dgm:cxn modelId="{81DB12FF-7BD9-4E18-8F00-1E6766CF1369}" srcId="{6E7E904C-FE20-4AD3-9175-39BF25ECBD0D}" destId="{B1CA83D8-4E91-4C20-AA49-60CB5045123F}" srcOrd="0" destOrd="0" parTransId="{9D4FD3B9-7EE2-4360-A973-F68C664DAA60}" sibTransId="{68876A8A-FAA2-43C4-B9B3-92ACDD0CA12E}"/>
    <dgm:cxn modelId="{656CA4A7-609E-483D-994D-8C23FDE1A5F5}" type="presParOf" srcId="{31366244-61A2-4737-9D7F-02FF03866044}" destId="{0E3531A9-14A6-407F-BB5C-F480215264DD}" srcOrd="0" destOrd="0" presId="urn:microsoft.com/office/officeart/2005/8/layout/hierarchy1"/>
    <dgm:cxn modelId="{5D127AE2-647B-4774-B60E-7C3DDB24DDE5}" type="presParOf" srcId="{0E3531A9-14A6-407F-BB5C-F480215264DD}" destId="{289B2A19-32F3-481F-9FA3-827F5995945C}" srcOrd="0" destOrd="0" presId="urn:microsoft.com/office/officeart/2005/8/layout/hierarchy1"/>
    <dgm:cxn modelId="{51916C6E-0BB3-4478-BA36-DB28F2062114}" type="presParOf" srcId="{289B2A19-32F3-481F-9FA3-827F5995945C}" destId="{8D2C9128-ABD8-47CA-AC06-EBE30A6AE175}" srcOrd="0" destOrd="0" presId="urn:microsoft.com/office/officeart/2005/8/layout/hierarchy1"/>
    <dgm:cxn modelId="{C68617EE-069E-47D2-BFDC-58905F46ACC8}" type="presParOf" srcId="{289B2A19-32F3-481F-9FA3-827F5995945C}" destId="{8C135E42-68EC-445F-B9D6-66A8D610F412}" srcOrd="1" destOrd="0" presId="urn:microsoft.com/office/officeart/2005/8/layout/hierarchy1"/>
    <dgm:cxn modelId="{D289656B-E14F-4015-9FF0-7505ECB1AB63}" type="presParOf" srcId="{0E3531A9-14A6-407F-BB5C-F480215264DD}" destId="{B9FB8541-1F58-4571-8BA5-2F1C8774D2FE}" srcOrd="1" destOrd="0" presId="urn:microsoft.com/office/officeart/2005/8/layout/hierarchy1"/>
    <dgm:cxn modelId="{29D10CF4-017C-42E6-BCE4-BEEE0F603205}" type="presParOf" srcId="{B9FB8541-1F58-4571-8BA5-2F1C8774D2FE}" destId="{D516E61A-739E-404D-ABB0-AC91864D7511}" srcOrd="0" destOrd="0" presId="urn:microsoft.com/office/officeart/2005/8/layout/hierarchy1"/>
    <dgm:cxn modelId="{55109CF0-6921-4F1A-85A5-2EDE008A387F}" type="presParOf" srcId="{B9FB8541-1F58-4571-8BA5-2F1C8774D2FE}" destId="{418C5360-B290-4167-98AC-450614F65B02}" srcOrd="1" destOrd="0" presId="urn:microsoft.com/office/officeart/2005/8/layout/hierarchy1"/>
    <dgm:cxn modelId="{BDA0FDB6-D7C3-48BB-AE24-0CF5DE522D46}" type="presParOf" srcId="{418C5360-B290-4167-98AC-450614F65B02}" destId="{AC59156B-24DA-4B59-A1B1-51C5C6553774}" srcOrd="0" destOrd="0" presId="urn:microsoft.com/office/officeart/2005/8/layout/hierarchy1"/>
    <dgm:cxn modelId="{F7A6B5EB-D97B-4921-BE9A-B9E6DB0D6A41}" type="presParOf" srcId="{AC59156B-24DA-4B59-A1B1-51C5C6553774}" destId="{86F98DC5-4E2C-48CB-B7E7-A12815B3BDB2}" srcOrd="0" destOrd="0" presId="urn:microsoft.com/office/officeart/2005/8/layout/hierarchy1"/>
    <dgm:cxn modelId="{BCCB474A-FDD8-4B59-86CD-8AF6265EA287}" type="presParOf" srcId="{AC59156B-24DA-4B59-A1B1-51C5C6553774}" destId="{6BA047B3-7835-4DB8-BFD8-9AB1E9BA0C79}" srcOrd="1" destOrd="0" presId="urn:microsoft.com/office/officeart/2005/8/layout/hierarchy1"/>
    <dgm:cxn modelId="{39447783-839E-4FEB-B4E2-B0B6F34DE2B0}" type="presParOf" srcId="{418C5360-B290-4167-98AC-450614F65B02}" destId="{40A2A7A4-E56D-4808-9428-FBA70E2AC9F1}" srcOrd="1" destOrd="0" presId="urn:microsoft.com/office/officeart/2005/8/layout/hierarchy1"/>
    <dgm:cxn modelId="{5007B471-67F7-4145-B7E4-893BDA253E8F}" type="presParOf" srcId="{40A2A7A4-E56D-4808-9428-FBA70E2AC9F1}" destId="{F0F3B11C-94D1-406C-BDE9-5F14037E9DCE}" srcOrd="0" destOrd="0" presId="urn:microsoft.com/office/officeart/2005/8/layout/hierarchy1"/>
    <dgm:cxn modelId="{1E116AC7-DC68-455E-AF8D-C3E6E95C740A}" type="presParOf" srcId="{40A2A7A4-E56D-4808-9428-FBA70E2AC9F1}" destId="{0AF9FE8C-BF42-460D-9F30-38FB414AB56D}" srcOrd="1" destOrd="0" presId="urn:microsoft.com/office/officeart/2005/8/layout/hierarchy1"/>
    <dgm:cxn modelId="{8DF36261-11F6-4412-BC57-2988A951B498}" type="presParOf" srcId="{0AF9FE8C-BF42-460D-9F30-38FB414AB56D}" destId="{B9BE831B-5DEA-4886-B8B9-5B155044EC22}" srcOrd="0" destOrd="0" presId="urn:microsoft.com/office/officeart/2005/8/layout/hierarchy1"/>
    <dgm:cxn modelId="{A8CB58C8-697E-4C02-A5E8-252135DAF9C4}" type="presParOf" srcId="{B9BE831B-5DEA-4886-B8B9-5B155044EC22}" destId="{C9464A18-8E10-4CDD-8402-1CD0E58153AF}" srcOrd="0" destOrd="0" presId="urn:microsoft.com/office/officeart/2005/8/layout/hierarchy1"/>
    <dgm:cxn modelId="{C95F68E5-7DD2-469A-994B-FB3423551B30}" type="presParOf" srcId="{B9BE831B-5DEA-4886-B8B9-5B155044EC22}" destId="{783FADEC-74C8-4207-B30D-C65DF62AE444}" srcOrd="1" destOrd="0" presId="urn:microsoft.com/office/officeart/2005/8/layout/hierarchy1"/>
    <dgm:cxn modelId="{83EF0B61-7755-450D-92D6-5914239D2F0B}" type="presParOf" srcId="{0AF9FE8C-BF42-460D-9F30-38FB414AB56D}" destId="{70377A29-26AF-4065-8F90-ACCE418EE1ED}" srcOrd="1" destOrd="0" presId="urn:microsoft.com/office/officeart/2005/8/layout/hierarchy1"/>
    <dgm:cxn modelId="{E86BDD4C-7E92-434D-BD64-678162CF94C7}" type="presParOf" srcId="{40A2A7A4-E56D-4808-9428-FBA70E2AC9F1}" destId="{8944101A-6C64-4F67-8DEB-B0A4DC73A4C2}" srcOrd="2" destOrd="0" presId="urn:microsoft.com/office/officeart/2005/8/layout/hierarchy1"/>
    <dgm:cxn modelId="{8F441C69-9F74-40EE-B93A-BDBBE65CF56C}" type="presParOf" srcId="{40A2A7A4-E56D-4808-9428-FBA70E2AC9F1}" destId="{E7BCB1A9-494E-4A90-BC85-B43CC2E72247}" srcOrd="3" destOrd="0" presId="urn:microsoft.com/office/officeart/2005/8/layout/hierarchy1"/>
    <dgm:cxn modelId="{EED8F5EA-8A9D-4895-94BD-6B8165C973CF}" type="presParOf" srcId="{E7BCB1A9-494E-4A90-BC85-B43CC2E72247}" destId="{90D49183-397C-4F38-8E98-79C590B7D39B}" srcOrd="0" destOrd="0" presId="urn:microsoft.com/office/officeart/2005/8/layout/hierarchy1"/>
    <dgm:cxn modelId="{F8FDF82E-4D5A-4B97-AA2C-82AAA079D3B7}" type="presParOf" srcId="{90D49183-397C-4F38-8E98-79C590B7D39B}" destId="{D70C56BE-90FD-4839-996B-78D21B137890}" srcOrd="0" destOrd="0" presId="urn:microsoft.com/office/officeart/2005/8/layout/hierarchy1"/>
    <dgm:cxn modelId="{42FE5C34-F605-4DE7-9183-8393A4229F46}" type="presParOf" srcId="{90D49183-397C-4F38-8E98-79C590B7D39B}" destId="{9D17FB53-5649-4218-A703-33FC8122896F}" srcOrd="1" destOrd="0" presId="urn:microsoft.com/office/officeart/2005/8/layout/hierarchy1"/>
    <dgm:cxn modelId="{8D3BAD78-EB5E-40EE-9B31-161D02609CC7}" type="presParOf" srcId="{E7BCB1A9-494E-4A90-BC85-B43CC2E72247}" destId="{3DB9F6F0-094E-48A1-95CF-6DC4359E876E}" srcOrd="1" destOrd="0" presId="urn:microsoft.com/office/officeart/2005/8/layout/hierarchy1"/>
    <dgm:cxn modelId="{DA2E7806-35F6-43A1-BC76-330B55C70587}" type="presParOf" srcId="{31366244-61A2-4737-9D7F-02FF03866044}" destId="{6B33BF4B-4E60-4070-A25E-06235D463302}" srcOrd="1" destOrd="0" presId="urn:microsoft.com/office/officeart/2005/8/layout/hierarchy1"/>
    <dgm:cxn modelId="{D141C9F4-E37E-4921-B268-CE6120B4CD93}" type="presParOf" srcId="{6B33BF4B-4E60-4070-A25E-06235D463302}" destId="{8DC2733A-C9EC-458F-BB47-48160D52F757}" srcOrd="0" destOrd="0" presId="urn:microsoft.com/office/officeart/2005/8/layout/hierarchy1"/>
    <dgm:cxn modelId="{39930A21-2063-4EE3-8732-7EADC387E846}" type="presParOf" srcId="{8DC2733A-C9EC-458F-BB47-48160D52F757}" destId="{A3BBD710-50DB-4C4D-9DCE-A81749A53A53}" srcOrd="0" destOrd="0" presId="urn:microsoft.com/office/officeart/2005/8/layout/hierarchy1"/>
    <dgm:cxn modelId="{18A769FB-2B32-4FB9-AA6A-B3D6FE97E108}" type="presParOf" srcId="{8DC2733A-C9EC-458F-BB47-48160D52F757}" destId="{4397E3D8-6BCE-45AC-9B73-78C435617119}" srcOrd="1" destOrd="0" presId="urn:microsoft.com/office/officeart/2005/8/layout/hierarchy1"/>
    <dgm:cxn modelId="{740996BE-9224-402D-8E85-9E4041F0218E}" type="presParOf" srcId="{6B33BF4B-4E60-4070-A25E-06235D463302}" destId="{8420D57F-0A9C-46ED-BB46-CE4E752E8ED4}" srcOrd="1" destOrd="0" presId="urn:microsoft.com/office/officeart/2005/8/layout/hierarchy1"/>
    <dgm:cxn modelId="{328C17A6-2121-4161-9A5D-7F2EFE47AA6D}" type="presParOf" srcId="{8420D57F-0A9C-46ED-BB46-CE4E752E8ED4}" destId="{CE083151-38C9-42EA-A418-F36E31FA6F93}" srcOrd="0" destOrd="0" presId="urn:microsoft.com/office/officeart/2005/8/layout/hierarchy1"/>
    <dgm:cxn modelId="{251DB385-B513-41B5-9611-6A05ECC33B20}" type="presParOf" srcId="{8420D57F-0A9C-46ED-BB46-CE4E752E8ED4}" destId="{79C265E7-1E58-4E9D-B6EE-782D45883A75}" srcOrd="1" destOrd="0" presId="urn:microsoft.com/office/officeart/2005/8/layout/hierarchy1"/>
    <dgm:cxn modelId="{EF90BCCD-40BE-4B85-9D0B-692BBC0F30ED}" type="presParOf" srcId="{79C265E7-1E58-4E9D-B6EE-782D45883A75}" destId="{C7714245-2915-43E3-ABC8-A493ADD1E52E}" srcOrd="0" destOrd="0" presId="urn:microsoft.com/office/officeart/2005/8/layout/hierarchy1"/>
    <dgm:cxn modelId="{5010E85B-C02A-457E-B94B-D20CDC970229}" type="presParOf" srcId="{C7714245-2915-43E3-ABC8-A493ADD1E52E}" destId="{C222E225-55BD-475F-AE1F-0E29F05D7841}" srcOrd="0" destOrd="0" presId="urn:microsoft.com/office/officeart/2005/8/layout/hierarchy1"/>
    <dgm:cxn modelId="{E818C614-4EFB-4C8A-A301-68299608F8F6}" type="presParOf" srcId="{C7714245-2915-43E3-ABC8-A493ADD1E52E}" destId="{1E715AE9-E8D9-4924-88D5-7E31EDB52196}" srcOrd="1" destOrd="0" presId="urn:microsoft.com/office/officeart/2005/8/layout/hierarchy1"/>
    <dgm:cxn modelId="{8FCE65B5-87AF-4B52-8796-466202A9B99F}" type="presParOf" srcId="{79C265E7-1E58-4E9D-B6EE-782D45883A75}" destId="{505DF0A2-1D7C-4763-9C36-DE5E42B145BA}" srcOrd="1" destOrd="0" presId="urn:microsoft.com/office/officeart/2005/8/layout/hierarchy1"/>
    <dgm:cxn modelId="{4B0266A7-D7D3-431A-A0D7-7E142A1552EC}" type="presParOf" srcId="{505DF0A2-1D7C-4763-9C36-DE5E42B145BA}" destId="{4FF9D927-FF08-4B51-8449-145B5B4FEE47}" srcOrd="0" destOrd="0" presId="urn:microsoft.com/office/officeart/2005/8/layout/hierarchy1"/>
    <dgm:cxn modelId="{8D999B41-D308-477A-A91A-0C4ACBC07D60}" type="presParOf" srcId="{505DF0A2-1D7C-4763-9C36-DE5E42B145BA}" destId="{74C2D45A-FDFB-4655-8D3D-E3EB39DA19CB}" srcOrd="1" destOrd="0" presId="urn:microsoft.com/office/officeart/2005/8/layout/hierarchy1"/>
    <dgm:cxn modelId="{B69DC07B-5A8C-4964-9121-F53666F325B2}" type="presParOf" srcId="{74C2D45A-FDFB-4655-8D3D-E3EB39DA19CB}" destId="{6500A2A9-05CE-4253-A2FC-10510E42A142}" srcOrd="0" destOrd="0" presId="urn:microsoft.com/office/officeart/2005/8/layout/hierarchy1"/>
    <dgm:cxn modelId="{54ED8011-7BF7-4CC9-8BA8-3775B8E70A1A}" type="presParOf" srcId="{6500A2A9-05CE-4253-A2FC-10510E42A142}" destId="{19ABEFF4-E61B-4DB8-85AB-D688CC0EF0B7}" srcOrd="0" destOrd="0" presId="urn:microsoft.com/office/officeart/2005/8/layout/hierarchy1"/>
    <dgm:cxn modelId="{C5023C66-0425-4409-AD5C-021A8DC58B61}" type="presParOf" srcId="{6500A2A9-05CE-4253-A2FC-10510E42A142}" destId="{003D591D-C601-4AA1-969B-64E6D1019A8E}" srcOrd="1" destOrd="0" presId="urn:microsoft.com/office/officeart/2005/8/layout/hierarchy1"/>
    <dgm:cxn modelId="{F818573E-AD44-42A6-B32F-AEA423FAD29E}" type="presParOf" srcId="{74C2D45A-FDFB-4655-8D3D-E3EB39DA19CB}" destId="{9FA1E2F7-6548-4349-9E21-CD34D5D53A7D}" srcOrd="1" destOrd="0" presId="urn:microsoft.com/office/officeart/2005/8/layout/hierarchy1"/>
    <dgm:cxn modelId="{76B86E09-B9A2-482B-ABA2-8DAC44019B0F}" type="presParOf" srcId="{8420D57F-0A9C-46ED-BB46-CE4E752E8ED4}" destId="{D1BE62EC-BF5C-4AA1-8DA8-DD7AE8202F18}" srcOrd="2" destOrd="0" presId="urn:microsoft.com/office/officeart/2005/8/layout/hierarchy1"/>
    <dgm:cxn modelId="{697C4896-5D3E-40D0-A50A-972D79E41EE8}" type="presParOf" srcId="{8420D57F-0A9C-46ED-BB46-CE4E752E8ED4}" destId="{35B21C03-B8C7-4C17-9289-9DFFFE3D395A}" srcOrd="3" destOrd="0" presId="urn:microsoft.com/office/officeart/2005/8/layout/hierarchy1"/>
    <dgm:cxn modelId="{5B39F3F8-CB72-4075-AB46-8B30A0920123}" type="presParOf" srcId="{35B21C03-B8C7-4C17-9289-9DFFFE3D395A}" destId="{9D88EC5A-D00F-482F-A3A1-838B266FAD3D}" srcOrd="0" destOrd="0" presId="urn:microsoft.com/office/officeart/2005/8/layout/hierarchy1"/>
    <dgm:cxn modelId="{92F7A028-A8F2-4301-86C4-BE83FEFD368C}" type="presParOf" srcId="{9D88EC5A-D00F-482F-A3A1-838B266FAD3D}" destId="{E3A390E9-17B2-4DC7-9922-240EF23921F1}" srcOrd="0" destOrd="0" presId="urn:microsoft.com/office/officeart/2005/8/layout/hierarchy1"/>
    <dgm:cxn modelId="{BD924B7F-9FE9-4156-A251-02A49F3E8AE9}" type="presParOf" srcId="{9D88EC5A-D00F-482F-A3A1-838B266FAD3D}" destId="{71AD1306-0180-433E-A520-227940EF7EC1}" srcOrd="1" destOrd="0" presId="urn:microsoft.com/office/officeart/2005/8/layout/hierarchy1"/>
    <dgm:cxn modelId="{1BC30786-BA6C-4725-AF39-F24ED58C7AA8}" type="presParOf" srcId="{35B21C03-B8C7-4C17-9289-9DFFFE3D395A}" destId="{4CDEB91C-3D71-401E-A8E0-EAE9D8D28609}" srcOrd="1" destOrd="0" presId="urn:microsoft.com/office/officeart/2005/8/layout/hierarchy1"/>
    <dgm:cxn modelId="{08334DE0-F599-47DD-8558-3BC48C7DBC67}" type="presParOf" srcId="{4CDEB91C-3D71-401E-A8E0-EAE9D8D28609}" destId="{EF9D469C-4032-4F4F-AC4B-714F2F3C6EE4}" srcOrd="0" destOrd="0" presId="urn:microsoft.com/office/officeart/2005/8/layout/hierarchy1"/>
    <dgm:cxn modelId="{A676FF1B-5465-40AE-92C4-00D9DE1BE3DD}" type="presParOf" srcId="{4CDEB91C-3D71-401E-A8E0-EAE9D8D28609}" destId="{C5029B77-4DE5-4F40-9702-B01748B0A653}" srcOrd="1" destOrd="0" presId="urn:microsoft.com/office/officeart/2005/8/layout/hierarchy1"/>
    <dgm:cxn modelId="{7997F958-03CF-4D44-BE6E-E14072EFA862}" type="presParOf" srcId="{C5029B77-4DE5-4F40-9702-B01748B0A653}" destId="{C75D0880-4653-40D3-8EE3-C62AD51075D4}" srcOrd="0" destOrd="0" presId="urn:microsoft.com/office/officeart/2005/8/layout/hierarchy1"/>
    <dgm:cxn modelId="{43E8CFE6-8946-48B0-A7C8-E36D6A399DF1}" type="presParOf" srcId="{C75D0880-4653-40D3-8EE3-C62AD51075D4}" destId="{86543E0B-C79A-43E1-87D1-19DDDB7634A5}" srcOrd="0" destOrd="0" presId="urn:microsoft.com/office/officeart/2005/8/layout/hierarchy1"/>
    <dgm:cxn modelId="{2F6CE982-5094-4772-BC86-D6E19673701E}" type="presParOf" srcId="{C75D0880-4653-40D3-8EE3-C62AD51075D4}" destId="{4DFC6474-97D4-4DD3-AC94-3926D7F2F6AC}" srcOrd="1" destOrd="0" presId="urn:microsoft.com/office/officeart/2005/8/layout/hierarchy1"/>
    <dgm:cxn modelId="{CCB590AB-5383-4DD4-A4C4-AB6E21914119}" type="presParOf" srcId="{C5029B77-4DE5-4F40-9702-B01748B0A653}" destId="{E7A34AE4-7784-49DE-BD72-D05307A0B129}" srcOrd="1" destOrd="0" presId="urn:microsoft.com/office/officeart/2005/8/layout/hierarchy1"/>
    <dgm:cxn modelId="{A139E57E-B7C2-48CA-8601-2F556AD6248D}" type="presParOf" srcId="{4CDEB91C-3D71-401E-A8E0-EAE9D8D28609}" destId="{584892A8-6B40-4957-A1EA-65DEA0209B11}" srcOrd="2" destOrd="0" presId="urn:microsoft.com/office/officeart/2005/8/layout/hierarchy1"/>
    <dgm:cxn modelId="{DC52EE24-8E8E-44A2-AA3E-5935037CB727}" type="presParOf" srcId="{4CDEB91C-3D71-401E-A8E0-EAE9D8D28609}" destId="{A8336ED2-3CAF-4D5E-8AE0-D90672053B24}" srcOrd="3" destOrd="0" presId="urn:microsoft.com/office/officeart/2005/8/layout/hierarchy1"/>
    <dgm:cxn modelId="{60CD57EB-F8C1-4515-83C2-1BC1102B2191}" type="presParOf" srcId="{A8336ED2-3CAF-4D5E-8AE0-D90672053B24}" destId="{CA85E1C3-E1F5-450A-BB88-9BE7A57A55D7}" srcOrd="0" destOrd="0" presId="urn:microsoft.com/office/officeart/2005/8/layout/hierarchy1"/>
    <dgm:cxn modelId="{45CB616F-0B19-486A-B7CD-C81E2F672067}" type="presParOf" srcId="{CA85E1C3-E1F5-450A-BB88-9BE7A57A55D7}" destId="{D1F9B2DB-ED4B-462F-9CFE-5C7BE94EE9EA}" srcOrd="0" destOrd="0" presId="urn:microsoft.com/office/officeart/2005/8/layout/hierarchy1"/>
    <dgm:cxn modelId="{81243209-0B46-4A18-B3B8-A00842A70030}" type="presParOf" srcId="{CA85E1C3-E1F5-450A-BB88-9BE7A57A55D7}" destId="{BF799657-F946-49AC-B2DF-132EE9F39EAA}" srcOrd="1" destOrd="0" presId="urn:microsoft.com/office/officeart/2005/8/layout/hierarchy1"/>
    <dgm:cxn modelId="{9AF5CCD0-7352-4162-B1F7-EE612EC6BC87}" type="presParOf" srcId="{A8336ED2-3CAF-4D5E-8AE0-D90672053B24}" destId="{86825343-72AD-426F-839D-B7996523A6BD}" srcOrd="1" destOrd="0" presId="urn:microsoft.com/office/officeart/2005/8/layout/hierarchy1"/>
    <dgm:cxn modelId="{D2CCC9B3-2976-4733-B861-E1161812AA02}" type="presParOf" srcId="{4CDEB91C-3D71-401E-A8E0-EAE9D8D28609}" destId="{F08905C2-8E63-4211-8EEF-A8444F82DC90}" srcOrd="4" destOrd="0" presId="urn:microsoft.com/office/officeart/2005/8/layout/hierarchy1"/>
    <dgm:cxn modelId="{96AFA71B-93B5-494F-A9F7-656400A40D91}" type="presParOf" srcId="{4CDEB91C-3D71-401E-A8E0-EAE9D8D28609}" destId="{22DFB077-A5FD-4A1E-857B-3C0C5A4C244A}" srcOrd="5" destOrd="0" presId="urn:microsoft.com/office/officeart/2005/8/layout/hierarchy1"/>
    <dgm:cxn modelId="{A2CB2315-A924-48CA-BA2A-DCA851468F68}" type="presParOf" srcId="{22DFB077-A5FD-4A1E-857B-3C0C5A4C244A}" destId="{15A61DD9-FC22-48AF-8FEA-D536980BE5DD}" srcOrd="0" destOrd="0" presId="urn:microsoft.com/office/officeart/2005/8/layout/hierarchy1"/>
    <dgm:cxn modelId="{DFAB9332-46FD-4864-A88B-AC82C0469DCA}" type="presParOf" srcId="{15A61DD9-FC22-48AF-8FEA-D536980BE5DD}" destId="{05C4D33C-560B-43E2-920C-E71E3A8F0A61}" srcOrd="0" destOrd="0" presId="urn:microsoft.com/office/officeart/2005/8/layout/hierarchy1"/>
    <dgm:cxn modelId="{19287584-E025-4DA5-BF50-19468DA66F37}" type="presParOf" srcId="{15A61DD9-FC22-48AF-8FEA-D536980BE5DD}" destId="{B78E02B8-A129-47A7-A038-79898A9DCC86}" srcOrd="1" destOrd="0" presId="urn:microsoft.com/office/officeart/2005/8/layout/hierarchy1"/>
    <dgm:cxn modelId="{0611ED47-C6BC-490A-AE2C-25FEF5C7E716}" type="presParOf" srcId="{22DFB077-A5FD-4A1E-857B-3C0C5A4C244A}" destId="{9D146961-6804-47E3-88E6-40D9A6BBF2E9}" srcOrd="1" destOrd="0" presId="urn:microsoft.com/office/officeart/2005/8/layout/hierarchy1"/>
    <dgm:cxn modelId="{55ADBAFC-6EB4-4E2C-8FDE-F83316AC5B92}" type="presParOf" srcId="{9D146961-6804-47E3-88E6-40D9A6BBF2E9}" destId="{C5447936-2463-44D2-9312-E9FE9EA5FCB0}" srcOrd="0" destOrd="0" presId="urn:microsoft.com/office/officeart/2005/8/layout/hierarchy1"/>
    <dgm:cxn modelId="{86A688D7-E5E7-4162-ABE9-684D8081B1D3}" type="presParOf" srcId="{9D146961-6804-47E3-88E6-40D9A6BBF2E9}" destId="{DDE1423D-915D-485F-BC05-BDE8544CB6E4}" srcOrd="1" destOrd="0" presId="urn:microsoft.com/office/officeart/2005/8/layout/hierarchy1"/>
    <dgm:cxn modelId="{BE7E2B9E-FF27-45C6-9BCE-CEE2508D836D}" type="presParOf" srcId="{DDE1423D-915D-485F-BC05-BDE8544CB6E4}" destId="{636E0D49-EF90-48C2-B627-F560DA6CD1B6}" srcOrd="0" destOrd="0" presId="urn:microsoft.com/office/officeart/2005/8/layout/hierarchy1"/>
    <dgm:cxn modelId="{C7BD4AE7-E7F3-4210-A8F7-0B10CCE9DE50}" type="presParOf" srcId="{636E0D49-EF90-48C2-B627-F560DA6CD1B6}" destId="{02D79076-DEBA-491D-8C12-D5D81BA7C536}" srcOrd="0" destOrd="0" presId="urn:microsoft.com/office/officeart/2005/8/layout/hierarchy1"/>
    <dgm:cxn modelId="{89F9DFD6-8ADA-4486-A4ED-F6EF29E6E3F0}" type="presParOf" srcId="{636E0D49-EF90-48C2-B627-F560DA6CD1B6}" destId="{53B5AFA1-8793-4469-95A6-A3895F990B75}" srcOrd="1" destOrd="0" presId="urn:microsoft.com/office/officeart/2005/8/layout/hierarchy1"/>
    <dgm:cxn modelId="{A1CFC346-BE89-4D46-B894-A88007DFE48C}" type="presParOf" srcId="{DDE1423D-915D-485F-BC05-BDE8544CB6E4}" destId="{C1F88C9A-51D9-4CCE-B84B-95355F865FF4}" srcOrd="1" destOrd="0" presId="urn:microsoft.com/office/officeart/2005/8/layout/hierarchy1"/>
    <dgm:cxn modelId="{DA3F0E71-F5A1-464D-B02F-F83150BD180B}" type="presParOf" srcId="{9D146961-6804-47E3-88E6-40D9A6BBF2E9}" destId="{0FBD43A5-9B3D-4EFB-83E6-86098DC3C863}" srcOrd="2" destOrd="0" presId="urn:microsoft.com/office/officeart/2005/8/layout/hierarchy1"/>
    <dgm:cxn modelId="{049118F4-358D-47EA-B56B-9D20E574EB75}" type="presParOf" srcId="{9D146961-6804-47E3-88E6-40D9A6BBF2E9}" destId="{F73E9984-0F59-4AB0-825A-D7660F7616AB}" srcOrd="3" destOrd="0" presId="urn:microsoft.com/office/officeart/2005/8/layout/hierarchy1"/>
    <dgm:cxn modelId="{C400240A-93B1-4FE7-A6D5-69C79A647609}" type="presParOf" srcId="{F73E9984-0F59-4AB0-825A-D7660F7616AB}" destId="{F6176AA9-1793-44C6-9817-98B264D1401A}" srcOrd="0" destOrd="0" presId="urn:microsoft.com/office/officeart/2005/8/layout/hierarchy1"/>
    <dgm:cxn modelId="{34F6C401-8B96-4999-84AC-3F7270145A67}" type="presParOf" srcId="{F6176AA9-1793-44C6-9817-98B264D1401A}" destId="{DC413746-0282-4FBB-B1BC-D65DEAB8694B}" srcOrd="0" destOrd="0" presId="urn:microsoft.com/office/officeart/2005/8/layout/hierarchy1"/>
    <dgm:cxn modelId="{FE2B18FC-0AD3-4339-9C82-C39A1AAFD225}" type="presParOf" srcId="{F6176AA9-1793-44C6-9817-98B264D1401A}" destId="{8C3BD0D9-93B4-4AB6-99AD-FC981B1308BA}" srcOrd="1" destOrd="0" presId="urn:microsoft.com/office/officeart/2005/8/layout/hierarchy1"/>
    <dgm:cxn modelId="{A0258A4F-C420-4FE2-9F9B-54BF0B048D8F}" type="presParOf" srcId="{F73E9984-0F59-4AB0-825A-D7660F7616AB}" destId="{6E84D741-8F3F-4DB9-8FAA-136C2DFFD73B}" srcOrd="1" destOrd="0" presId="urn:microsoft.com/office/officeart/2005/8/layout/hierarchy1"/>
    <dgm:cxn modelId="{8F8128CB-59E4-46C5-B2C7-7F106B471DF5}" type="presParOf" srcId="{4CDEB91C-3D71-401E-A8E0-EAE9D8D28609}" destId="{85F37891-2D9B-4020-885D-489ED438463B}" srcOrd="6" destOrd="0" presId="urn:microsoft.com/office/officeart/2005/8/layout/hierarchy1"/>
    <dgm:cxn modelId="{4BB72973-1825-45CA-A3A1-464CDD83BDF1}" type="presParOf" srcId="{4CDEB91C-3D71-401E-A8E0-EAE9D8D28609}" destId="{49F1E041-6C68-4E31-9514-F7649BBFC06A}" srcOrd="7" destOrd="0" presId="urn:microsoft.com/office/officeart/2005/8/layout/hierarchy1"/>
    <dgm:cxn modelId="{730B3CF3-F233-4C62-8645-0C32ED489E92}" type="presParOf" srcId="{49F1E041-6C68-4E31-9514-F7649BBFC06A}" destId="{17C42DD4-250D-42D7-97DA-D7EA332D32AE}" srcOrd="0" destOrd="0" presId="urn:microsoft.com/office/officeart/2005/8/layout/hierarchy1"/>
    <dgm:cxn modelId="{A8EEA2FC-4957-41D5-B19E-59EE08788B95}" type="presParOf" srcId="{17C42DD4-250D-42D7-97DA-D7EA332D32AE}" destId="{83AF7495-7DC5-4780-BB6E-EDCD3DABB76D}" srcOrd="0" destOrd="0" presId="urn:microsoft.com/office/officeart/2005/8/layout/hierarchy1"/>
    <dgm:cxn modelId="{820A6099-E82E-4709-B909-FAA06A1ECE8E}" type="presParOf" srcId="{17C42DD4-250D-42D7-97DA-D7EA332D32AE}" destId="{0151A753-74AC-43D0-9740-E32654F35B43}" srcOrd="1" destOrd="0" presId="urn:microsoft.com/office/officeart/2005/8/layout/hierarchy1"/>
    <dgm:cxn modelId="{8AEE4675-374F-490C-91B1-5DBD48AFE5A2}" type="presParOf" srcId="{49F1E041-6C68-4E31-9514-F7649BBFC06A}" destId="{970C0B32-257A-4BCC-AAAD-C359C8DF59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49934-CA38-4FEC-9EAF-921A5A179E3D}">
      <dsp:nvSpPr>
        <dsp:cNvPr id="0" name=""/>
        <dsp:cNvSpPr/>
      </dsp:nvSpPr>
      <dsp:spPr>
        <a:xfrm>
          <a:off x="1826403" y="1723963"/>
          <a:ext cx="1004264" cy="477938"/>
        </a:xfrm>
        <a:custGeom>
          <a:avLst/>
          <a:gdLst/>
          <a:ahLst/>
          <a:cxnLst/>
          <a:rect l="0" t="0" r="0" b="0"/>
          <a:pathLst>
            <a:path>
              <a:moveTo>
                <a:pt x="0" y="0"/>
              </a:moveTo>
              <a:lnTo>
                <a:pt x="0" y="325701"/>
              </a:lnTo>
              <a:lnTo>
                <a:pt x="1004264" y="325701"/>
              </a:lnTo>
              <a:lnTo>
                <a:pt x="1004264" y="4779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7365E3-650F-4775-B71F-D5EAFA048AF5}">
      <dsp:nvSpPr>
        <dsp:cNvPr id="0" name=""/>
        <dsp:cNvSpPr/>
      </dsp:nvSpPr>
      <dsp:spPr>
        <a:xfrm>
          <a:off x="822138" y="1723963"/>
          <a:ext cx="1004264" cy="477938"/>
        </a:xfrm>
        <a:custGeom>
          <a:avLst/>
          <a:gdLst/>
          <a:ahLst/>
          <a:cxnLst/>
          <a:rect l="0" t="0" r="0" b="0"/>
          <a:pathLst>
            <a:path>
              <a:moveTo>
                <a:pt x="1004264" y="0"/>
              </a:moveTo>
              <a:lnTo>
                <a:pt x="1004264" y="325701"/>
              </a:lnTo>
              <a:lnTo>
                <a:pt x="0" y="325701"/>
              </a:lnTo>
              <a:lnTo>
                <a:pt x="0" y="47793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2C9128-ABD8-47CA-AC06-EBE30A6AE175}">
      <dsp:nvSpPr>
        <dsp:cNvPr id="0" name=""/>
        <dsp:cNvSpPr/>
      </dsp:nvSpPr>
      <dsp:spPr>
        <a:xfrm>
          <a:off x="940954" y="713374"/>
          <a:ext cx="1770897" cy="101058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35E42-68EC-445F-B9D6-66A8D610F412}">
      <dsp:nvSpPr>
        <dsp:cNvPr id="0" name=""/>
        <dsp:cNvSpPr/>
      </dsp:nvSpPr>
      <dsp:spPr>
        <a:xfrm>
          <a:off x="1123547" y="886838"/>
          <a:ext cx="1770897" cy="1010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Arial" panose="020B0604020202020204" pitchFamily="34" charset="0"/>
              <a:cs typeface="Arial" panose="020B0604020202020204" pitchFamily="34" charset="0"/>
            </a:rPr>
            <a:t>Background</a:t>
          </a:r>
          <a:br>
            <a:rPr lang="en-US" sz="2000" b="1" kern="1200" dirty="0">
              <a:latin typeface="Arial" panose="020B0604020202020204" pitchFamily="34" charset="0"/>
              <a:cs typeface="Arial" panose="020B0604020202020204" pitchFamily="34" charset="0"/>
            </a:rPr>
          </a:br>
          <a:r>
            <a:rPr lang="en-US" sz="2000" b="1" kern="1200" dirty="0">
              <a:latin typeface="Arial" panose="020B0604020202020204" pitchFamily="34" charset="0"/>
              <a:cs typeface="Arial" panose="020B0604020202020204" pitchFamily="34" charset="0"/>
            </a:rPr>
            <a:t> Questions</a:t>
          </a:r>
        </a:p>
      </dsp:txBody>
      <dsp:txXfrm>
        <a:off x="1153146" y="916437"/>
        <a:ext cx="1711699" cy="951390"/>
      </dsp:txXfrm>
    </dsp:sp>
    <dsp:sp modelId="{13E1C4FC-8B09-40A7-9A71-52DED6B21DAC}">
      <dsp:nvSpPr>
        <dsp:cNvPr id="0" name=""/>
        <dsp:cNvSpPr/>
      </dsp:nvSpPr>
      <dsp:spPr>
        <a:xfrm>
          <a:off x="468" y="2201901"/>
          <a:ext cx="1643341" cy="10435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27F9D-A625-42E1-B79D-0BE54615F44F}">
      <dsp:nvSpPr>
        <dsp:cNvPr id="0" name=""/>
        <dsp:cNvSpPr/>
      </dsp:nvSpPr>
      <dsp:spPr>
        <a:xfrm>
          <a:off x="183061" y="2375365"/>
          <a:ext cx="1643341" cy="10435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Basic Clinical</a:t>
          </a:r>
        </a:p>
      </dsp:txBody>
      <dsp:txXfrm>
        <a:off x="213625" y="2405929"/>
        <a:ext cx="1582213" cy="982393"/>
      </dsp:txXfrm>
    </dsp:sp>
    <dsp:sp modelId="{00897C5F-F040-4658-868D-19D675E96F51}">
      <dsp:nvSpPr>
        <dsp:cNvPr id="0" name=""/>
        <dsp:cNvSpPr/>
      </dsp:nvSpPr>
      <dsp:spPr>
        <a:xfrm>
          <a:off x="2008996" y="2201901"/>
          <a:ext cx="1643341" cy="104352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AC8087-C256-4F08-BBE3-919E4DD6A18C}">
      <dsp:nvSpPr>
        <dsp:cNvPr id="0" name=""/>
        <dsp:cNvSpPr/>
      </dsp:nvSpPr>
      <dsp:spPr>
        <a:xfrm>
          <a:off x="2191590" y="2375365"/>
          <a:ext cx="1643341" cy="104352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latin typeface="Arial" panose="020B0604020202020204" pitchFamily="34" charset="0"/>
              <a:cs typeface="Arial" panose="020B0604020202020204" pitchFamily="34" charset="0"/>
            </a:rPr>
            <a:t>EBM Background</a:t>
          </a:r>
        </a:p>
      </dsp:txBody>
      <dsp:txXfrm>
        <a:off x="2222154" y="2405929"/>
        <a:ext cx="1582213" cy="9823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49934-CA38-4FEC-9EAF-921A5A179E3D}">
      <dsp:nvSpPr>
        <dsp:cNvPr id="0" name=""/>
        <dsp:cNvSpPr/>
      </dsp:nvSpPr>
      <dsp:spPr>
        <a:xfrm>
          <a:off x="1124870" y="926382"/>
          <a:ext cx="618520" cy="294359"/>
        </a:xfrm>
        <a:custGeom>
          <a:avLst/>
          <a:gdLst/>
          <a:ahLst/>
          <a:cxnLst/>
          <a:rect l="0" t="0" r="0" b="0"/>
          <a:pathLst>
            <a:path>
              <a:moveTo>
                <a:pt x="0" y="0"/>
              </a:moveTo>
              <a:lnTo>
                <a:pt x="0" y="200597"/>
              </a:lnTo>
              <a:lnTo>
                <a:pt x="618520" y="200597"/>
              </a:lnTo>
              <a:lnTo>
                <a:pt x="618520" y="2943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7365E3-650F-4775-B71F-D5EAFA048AF5}">
      <dsp:nvSpPr>
        <dsp:cNvPr id="0" name=""/>
        <dsp:cNvSpPr/>
      </dsp:nvSpPr>
      <dsp:spPr>
        <a:xfrm>
          <a:off x="506350" y="926382"/>
          <a:ext cx="618520" cy="294359"/>
        </a:xfrm>
        <a:custGeom>
          <a:avLst/>
          <a:gdLst/>
          <a:ahLst/>
          <a:cxnLst/>
          <a:rect l="0" t="0" r="0" b="0"/>
          <a:pathLst>
            <a:path>
              <a:moveTo>
                <a:pt x="618520" y="0"/>
              </a:moveTo>
              <a:lnTo>
                <a:pt x="618520" y="200597"/>
              </a:lnTo>
              <a:lnTo>
                <a:pt x="0" y="200597"/>
              </a:lnTo>
              <a:lnTo>
                <a:pt x="0" y="2943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2C9128-ABD8-47CA-AC06-EBE30A6AE175}">
      <dsp:nvSpPr>
        <dsp:cNvPr id="0" name=""/>
        <dsp:cNvSpPr/>
      </dsp:nvSpPr>
      <dsp:spPr>
        <a:xfrm>
          <a:off x="618808" y="283683"/>
          <a:ext cx="1012124" cy="64269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35E42-68EC-445F-B9D6-66A8D610F412}">
      <dsp:nvSpPr>
        <dsp:cNvPr id="0" name=""/>
        <dsp:cNvSpPr/>
      </dsp:nvSpPr>
      <dsp:spPr>
        <a:xfrm>
          <a:off x="731266" y="390518"/>
          <a:ext cx="1012124" cy="64269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t>Background</a:t>
          </a:r>
          <a:br>
            <a:rPr lang="en-US" sz="1200" b="1" kern="1200" dirty="0"/>
          </a:br>
          <a:r>
            <a:rPr lang="en-US" sz="1200" b="1" kern="1200" dirty="0"/>
            <a:t> Questions</a:t>
          </a:r>
        </a:p>
      </dsp:txBody>
      <dsp:txXfrm>
        <a:off x="750090" y="409342"/>
        <a:ext cx="974476" cy="605050"/>
      </dsp:txXfrm>
    </dsp:sp>
    <dsp:sp modelId="{13E1C4FC-8B09-40A7-9A71-52DED6B21DAC}">
      <dsp:nvSpPr>
        <dsp:cNvPr id="0" name=""/>
        <dsp:cNvSpPr/>
      </dsp:nvSpPr>
      <dsp:spPr>
        <a:xfrm>
          <a:off x="288" y="1220741"/>
          <a:ext cx="1012124" cy="6426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027F9D-A625-42E1-B79D-0BE54615F44F}">
      <dsp:nvSpPr>
        <dsp:cNvPr id="0" name=""/>
        <dsp:cNvSpPr/>
      </dsp:nvSpPr>
      <dsp:spPr>
        <a:xfrm>
          <a:off x="112746" y="1327576"/>
          <a:ext cx="1012124" cy="64269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Basic Clinical</a:t>
          </a:r>
        </a:p>
      </dsp:txBody>
      <dsp:txXfrm>
        <a:off x="131570" y="1346400"/>
        <a:ext cx="974476" cy="605050"/>
      </dsp:txXfrm>
    </dsp:sp>
    <dsp:sp modelId="{00897C5F-F040-4658-868D-19D675E96F51}">
      <dsp:nvSpPr>
        <dsp:cNvPr id="0" name=""/>
        <dsp:cNvSpPr/>
      </dsp:nvSpPr>
      <dsp:spPr>
        <a:xfrm>
          <a:off x="1237329" y="1220741"/>
          <a:ext cx="1012124" cy="6426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AC8087-C256-4F08-BBE3-919E4DD6A18C}">
      <dsp:nvSpPr>
        <dsp:cNvPr id="0" name=""/>
        <dsp:cNvSpPr/>
      </dsp:nvSpPr>
      <dsp:spPr>
        <a:xfrm>
          <a:off x="1349787" y="1327576"/>
          <a:ext cx="1012124" cy="64269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EBM Background</a:t>
          </a:r>
        </a:p>
      </dsp:txBody>
      <dsp:txXfrm>
        <a:off x="1368611" y="1346400"/>
        <a:ext cx="974476" cy="6050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E62EC-BF5C-4AA1-8DA8-DD7AE8202F18}">
      <dsp:nvSpPr>
        <dsp:cNvPr id="0" name=""/>
        <dsp:cNvSpPr/>
      </dsp:nvSpPr>
      <dsp:spPr>
        <a:xfrm>
          <a:off x="1708684" y="1575475"/>
          <a:ext cx="970545" cy="429350"/>
        </a:xfrm>
        <a:custGeom>
          <a:avLst/>
          <a:gdLst/>
          <a:ahLst/>
          <a:cxnLst/>
          <a:rect l="0" t="0" r="0" b="0"/>
          <a:pathLst>
            <a:path>
              <a:moveTo>
                <a:pt x="0" y="0"/>
              </a:moveTo>
              <a:lnTo>
                <a:pt x="0" y="292590"/>
              </a:lnTo>
              <a:lnTo>
                <a:pt x="970545" y="292590"/>
              </a:lnTo>
              <a:lnTo>
                <a:pt x="970545" y="4293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083151-38C9-42EA-A418-F36E31FA6F93}">
      <dsp:nvSpPr>
        <dsp:cNvPr id="0" name=""/>
        <dsp:cNvSpPr/>
      </dsp:nvSpPr>
      <dsp:spPr>
        <a:xfrm>
          <a:off x="806514" y="1575475"/>
          <a:ext cx="902170" cy="429350"/>
        </a:xfrm>
        <a:custGeom>
          <a:avLst/>
          <a:gdLst/>
          <a:ahLst/>
          <a:cxnLst/>
          <a:rect l="0" t="0" r="0" b="0"/>
          <a:pathLst>
            <a:path>
              <a:moveTo>
                <a:pt x="902170" y="0"/>
              </a:moveTo>
              <a:lnTo>
                <a:pt x="902170" y="292590"/>
              </a:lnTo>
              <a:lnTo>
                <a:pt x="0" y="292590"/>
              </a:lnTo>
              <a:lnTo>
                <a:pt x="0" y="42935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BBD710-50DB-4C4D-9DCE-A81749A53A53}">
      <dsp:nvSpPr>
        <dsp:cNvPr id="0" name=""/>
        <dsp:cNvSpPr/>
      </dsp:nvSpPr>
      <dsp:spPr>
        <a:xfrm>
          <a:off x="970545" y="638038"/>
          <a:ext cx="1476278" cy="93743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97E3D8-6BCE-45AC-9B73-78C435617119}">
      <dsp:nvSpPr>
        <dsp:cNvPr id="0" name=""/>
        <dsp:cNvSpPr/>
      </dsp:nvSpPr>
      <dsp:spPr>
        <a:xfrm>
          <a:off x="1134576" y="793868"/>
          <a:ext cx="1476278" cy="93743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Foreground</a:t>
          </a:r>
          <a:br>
            <a:rPr lang="en-US" sz="1800" b="1" kern="1200" dirty="0">
              <a:latin typeface="Arial" panose="020B0604020202020204" pitchFamily="34" charset="0"/>
              <a:cs typeface="Arial" panose="020B0604020202020204" pitchFamily="34" charset="0"/>
            </a:rPr>
          </a:br>
          <a:r>
            <a:rPr lang="en-US" sz="1800" b="1" kern="1200" dirty="0">
              <a:latin typeface="Arial" panose="020B0604020202020204" pitchFamily="34" charset="0"/>
              <a:cs typeface="Arial" panose="020B0604020202020204" pitchFamily="34" charset="0"/>
            </a:rPr>
            <a:t>Questions</a:t>
          </a:r>
        </a:p>
      </dsp:txBody>
      <dsp:txXfrm>
        <a:off x="1162033" y="821325"/>
        <a:ext cx="1421364" cy="882522"/>
      </dsp:txXfrm>
    </dsp:sp>
    <dsp:sp modelId="{C222E225-55BD-475F-AE1F-0E29F05D7841}">
      <dsp:nvSpPr>
        <dsp:cNvPr id="0" name=""/>
        <dsp:cNvSpPr/>
      </dsp:nvSpPr>
      <dsp:spPr>
        <a:xfrm>
          <a:off x="1669" y="2004826"/>
          <a:ext cx="1609689" cy="9374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715AE9-E8D9-4924-88D5-7E31EDB52196}">
      <dsp:nvSpPr>
        <dsp:cNvPr id="0" name=""/>
        <dsp:cNvSpPr/>
      </dsp:nvSpPr>
      <dsp:spPr>
        <a:xfrm>
          <a:off x="165700" y="2160655"/>
          <a:ext cx="1609689" cy="93743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General Resources</a:t>
          </a:r>
        </a:p>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e.g., Guidelines</a:t>
          </a:r>
        </a:p>
      </dsp:txBody>
      <dsp:txXfrm>
        <a:off x="193157" y="2188112"/>
        <a:ext cx="1554775" cy="882522"/>
      </dsp:txXfrm>
    </dsp:sp>
    <dsp:sp modelId="{E3A390E9-17B2-4DC7-9922-240EF23921F1}">
      <dsp:nvSpPr>
        <dsp:cNvPr id="0" name=""/>
        <dsp:cNvSpPr/>
      </dsp:nvSpPr>
      <dsp:spPr>
        <a:xfrm>
          <a:off x="1941090" y="2004826"/>
          <a:ext cx="1476278" cy="93743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AD1306-0180-433E-A520-227940EF7EC1}">
      <dsp:nvSpPr>
        <dsp:cNvPr id="0" name=""/>
        <dsp:cNvSpPr/>
      </dsp:nvSpPr>
      <dsp:spPr>
        <a:xfrm>
          <a:off x="2105121" y="2160655"/>
          <a:ext cx="1476278" cy="937436"/>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panose="020B0604020202020204" pitchFamily="34" charset="0"/>
              <a:cs typeface="Arial" panose="020B0604020202020204" pitchFamily="34" charset="0"/>
            </a:rPr>
            <a:t>Research Studies</a:t>
          </a:r>
        </a:p>
      </dsp:txBody>
      <dsp:txXfrm>
        <a:off x="2132578" y="2188112"/>
        <a:ext cx="1421364" cy="8825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BE62EC-BF5C-4AA1-8DA8-DD7AE8202F18}">
      <dsp:nvSpPr>
        <dsp:cNvPr id="0" name=""/>
        <dsp:cNvSpPr/>
      </dsp:nvSpPr>
      <dsp:spPr>
        <a:xfrm>
          <a:off x="6702667" y="1256687"/>
          <a:ext cx="1227462" cy="540642"/>
        </a:xfrm>
        <a:custGeom>
          <a:avLst/>
          <a:gdLst/>
          <a:ahLst/>
          <a:cxnLst/>
          <a:rect l="0" t="0" r="0" b="0"/>
          <a:pathLst>
            <a:path>
              <a:moveTo>
                <a:pt x="0" y="0"/>
              </a:moveTo>
              <a:lnTo>
                <a:pt x="0" y="368432"/>
              </a:lnTo>
              <a:lnTo>
                <a:pt x="1227462" y="368432"/>
              </a:lnTo>
              <a:lnTo>
                <a:pt x="1227462" y="540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083151-38C9-42EA-A418-F36E31FA6F93}">
      <dsp:nvSpPr>
        <dsp:cNvPr id="0" name=""/>
        <dsp:cNvSpPr/>
      </dsp:nvSpPr>
      <dsp:spPr>
        <a:xfrm>
          <a:off x="5566646" y="1256687"/>
          <a:ext cx="1136020" cy="540642"/>
        </a:xfrm>
        <a:custGeom>
          <a:avLst/>
          <a:gdLst/>
          <a:ahLst/>
          <a:cxnLst/>
          <a:rect l="0" t="0" r="0" b="0"/>
          <a:pathLst>
            <a:path>
              <a:moveTo>
                <a:pt x="1136020" y="0"/>
              </a:moveTo>
              <a:lnTo>
                <a:pt x="1136020" y="368432"/>
              </a:lnTo>
              <a:lnTo>
                <a:pt x="0" y="368432"/>
              </a:lnTo>
              <a:lnTo>
                <a:pt x="0" y="540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1DC3AF-4435-48DE-9FF8-25D791E61BCD}">
      <dsp:nvSpPr>
        <dsp:cNvPr id="0" name=""/>
        <dsp:cNvSpPr/>
      </dsp:nvSpPr>
      <dsp:spPr>
        <a:xfrm>
          <a:off x="2067142" y="1256687"/>
          <a:ext cx="1136020" cy="540642"/>
        </a:xfrm>
        <a:custGeom>
          <a:avLst/>
          <a:gdLst/>
          <a:ahLst/>
          <a:cxnLst/>
          <a:rect l="0" t="0" r="0" b="0"/>
          <a:pathLst>
            <a:path>
              <a:moveTo>
                <a:pt x="0" y="0"/>
              </a:moveTo>
              <a:lnTo>
                <a:pt x="0" y="368432"/>
              </a:lnTo>
              <a:lnTo>
                <a:pt x="1136020" y="368432"/>
              </a:lnTo>
              <a:lnTo>
                <a:pt x="1136020" y="540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E38CE8-3513-408E-9F89-8065C896B2B1}">
      <dsp:nvSpPr>
        <dsp:cNvPr id="0" name=""/>
        <dsp:cNvSpPr/>
      </dsp:nvSpPr>
      <dsp:spPr>
        <a:xfrm>
          <a:off x="931121" y="1256687"/>
          <a:ext cx="1136020" cy="540642"/>
        </a:xfrm>
        <a:custGeom>
          <a:avLst/>
          <a:gdLst/>
          <a:ahLst/>
          <a:cxnLst/>
          <a:rect l="0" t="0" r="0" b="0"/>
          <a:pathLst>
            <a:path>
              <a:moveTo>
                <a:pt x="1136020" y="0"/>
              </a:moveTo>
              <a:lnTo>
                <a:pt x="1136020" y="368432"/>
              </a:lnTo>
              <a:lnTo>
                <a:pt x="0" y="368432"/>
              </a:lnTo>
              <a:lnTo>
                <a:pt x="0" y="5406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2C9128-ABD8-47CA-AC06-EBE30A6AE175}">
      <dsp:nvSpPr>
        <dsp:cNvPr id="0" name=""/>
        <dsp:cNvSpPr/>
      </dsp:nvSpPr>
      <dsp:spPr>
        <a:xfrm>
          <a:off x="938763" y="76258"/>
          <a:ext cx="2256757" cy="1180428"/>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35E42-68EC-445F-B9D6-66A8D610F412}">
      <dsp:nvSpPr>
        <dsp:cNvPr id="0" name=""/>
        <dsp:cNvSpPr/>
      </dsp:nvSpPr>
      <dsp:spPr>
        <a:xfrm>
          <a:off x="1145312" y="272480"/>
          <a:ext cx="2256757" cy="11804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Background</a:t>
          </a:r>
          <a:br>
            <a:rPr lang="en-US" sz="2400" b="1" kern="1200" dirty="0">
              <a:latin typeface="Arial" panose="020B0604020202020204" pitchFamily="34" charset="0"/>
              <a:cs typeface="Arial" panose="020B0604020202020204" pitchFamily="34" charset="0"/>
            </a:rPr>
          </a:br>
          <a:r>
            <a:rPr lang="en-US" sz="2400" b="1" kern="1200" dirty="0">
              <a:latin typeface="Arial" panose="020B0604020202020204" pitchFamily="34" charset="0"/>
              <a:cs typeface="Arial" panose="020B0604020202020204" pitchFamily="34" charset="0"/>
            </a:rPr>
            <a:t> Questions</a:t>
          </a:r>
        </a:p>
      </dsp:txBody>
      <dsp:txXfrm>
        <a:off x="1179886" y="307054"/>
        <a:ext cx="2187609" cy="1111280"/>
      </dsp:txXfrm>
    </dsp:sp>
    <dsp:sp modelId="{04E43671-6973-46AB-A401-76CB13A2FAB3}">
      <dsp:nvSpPr>
        <dsp:cNvPr id="0" name=""/>
        <dsp:cNvSpPr/>
      </dsp:nvSpPr>
      <dsp:spPr>
        <a:xfrm>
          <a:off x="1649" y="1797329"/>
          <a:ext cx="1858943" cy="11804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658BFBB-7480-4B29-8FBA-2B528B8D3083}">
      <dsp:nvSpPr>
        <dsp:cNvPr id="0" name=""/>
        <dsp:cNvSpPr/>
      </dsp:nvSpPr>
      <dsp:spPr>
        <a:xfrm>
          <a:off x="208198" y="1993551"/>
          <a:ext cx="1858943" cy="11804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Basic Clinical</a:t>
          </a:r>
        </a:p>
      </dsp:txBody>
      <dsp:txXfrm>
        <a:off x="242772" y="2028125"/>
        <a:ext cx="1789795" cy="1111280"/>
      </dsp:txXfrm>
    </dsp:sp>
    <dsp:sp modelId="{633299F5-7D22-44FF-A01B-02B0295354B5}">
      <dsp:nvSpPr>
        <dsp:cNvPr id="0" name=""/>
        <dsp:cNvSpPr/>
      </dsp:nvSpPr>
      <dsp:spPr>
        <a:xfrm>
          <a:off x="2273691" y="1797329"/>
          <a:ext cx="1858943" cy="11804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1D07310-A3D4-43D8-8CE9-9185A298F165}">
      <dsp:nvSpPr>
        <dsp:cNvPr id="0" name=""/>
        <dsp:cNvSpPr/>
      </dsp:nvSpPr>
      <dsp:spPr>
        <a:xfrm>
          <a:off x="2480240" y="1993551"/>
          <a:ext cx="1858943" cy="11804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EBM Background</a:t>
          </a:r>
        </a:p>
      </dsp:txBody>
      <dsp:txXfrm>
        <a:off x="2514814" y="2028125"/>
        <a:ext cx="1789795" cy="1111280"/>
      </dsp:txXfrm>
    </dsp:sp>
    <dsp:sp modelId="{A3BBD710-50DB-4C4D-9DCE-A81749A53A53}">
      <dsp:nvSpPr>
        <dsp:cNvPr id="0" name=""/>
        <dsp:cNvSpPr/>
      </dsp:nvSpPr>
      <dsp:spPr>
        <a:xfrm>
          <a:off x="5664233" y="76258"/>
          <a:ext cx="2076867" cy="1180428"/>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97E3D8-6BCE-45AC-9B73-78C435617119}">
      <dsp:nvSpPr>
        <dsp:cNvPr id="0" name=""/>
        <dsp:cNvSpPr/>
      </dsp:nvSpPr>
      <dsp:spPr>
        <a:xfrm>
          <a:off x="5870782" y="272480"/>
          <a:ext cx="2076867" cy="11804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Arial" panose="020B0604020202020204" pitchFamily="34" charset="0"/>
              <a:cs typeface="Arial" panose="020B0604020202020204" pitchFamily="34" charset="0"/>
            </a:rPr>
            <a:t>Foreground</a:t>
          </a:r>
          <a:br>
            <a:rPr lang="en-US" sz="2400" b="1" kern="1200" dirty="0">
              <a:latin typeface="Arial" panose="020B0604020202020204" pitchFamily="34" charset="0"/>
              <a:cs typeface="Arial" panose="020B0604020202020204" pitchFamily="34" charset="0"/>
            </a:rPr>
          </a:br>
          <a:r>
            <a:rPr lang="en-US" sz="2400" b="1" kern="1200" dirty="0">
              <a:latin typeface="Arial" panose="020B0604020202020204" pitchFamily="34" charset="0"/>
              <a:cs typeface="Arial" panose="020B0604020202020204" pitchFamily="34" charset="0"/>
            </a:rPr>
            <a:t>Questions</a:t>
          </a:r>
        </a:p>
      </dsp:txBody>
      <dsp:txXfrm>
        <a:off x="5905356" y="307054"/>
        <a:ext cx="2007719" cy="1111280"/>
      </dsp:txXfrm>
    </dsp:sp>
    <dsp:sp modelId="{C222E225-55BD-475F-AE1F-0E29F05D7841}">
      <dsp:nvSpPr>
        <dsp:cNvPr id="0" name=""/>
        <dsp:cNvSpPr/>
      </dsp:nvSpPr>
      <dsp:spPr>
        <a:xfrm>
          <a:off x="4545733" y="1797329"/>
          <a:ext cx="2041826" cy="11804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715AE9-E8D9-4924-88D5-7E31EDB52196}">
      <dsp:nvSpPr>
        <dsp:cNvPr id="0" name=""/>
        <dsp:cNvSpPr/>
      </dsp:nvSpPr>
      <dsp:spPr>
        <a:xfrm>
          <a:off x="4752282" y="1993551"/>
          <a:ext cx="2041826" cy="11804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General Resources</a:t>
          </a:r>
        </a:p>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e.g., Guidelines</a:t>
          </a:r>
        </a:p>
      </dsp:txBody>
      <dsp:txXfrm>
        <a:off x="4786856" y="2028125"/>
        <a:ext cx="1972678" cy="1111280"/>
      </dsp:txXfrm>
    </dsp:sp>
    <dsp:sp modelId="{E3A390E9-17B2-4DC7-9922-240EF23921F1}">
      <dsp:nvSpPr>
        <dsp:cNvPr id="0" name=""/>
        <dsp:cNvSpPr/>
      </dsp:nvSpPr>
      <dsp:spPr>
        <a:xfrm>
          <a:off x="7000657" y="1797329"/>
          <a:ext cx="1858943" cy="1180428"/>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AD1306-0180-433E-A520-227940EF7EC1}">
      <dsp:nvSpPr>
        <dsp:cNvPr id="0" name=""/>
        <dsp:cNvSpPr/>
      </dsp:nvSpPr>
      <dsp:spPr>
        <a:xfrm>
          <a:off x="7207207" y="1993551"/>
          <a:ext cx="1858943" cy="11804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Arial" panose="020B0604020202020204" pitchFamily="34" charset="0"/>
              <a:cs typeface="Arial" panose="020B0604020202020204" pitchFamily="34" charset="0"/>
            </a:rPr>
            <a:t>Research Studies</a:t>
          </a:r>
        </a:p>
      </dsp:txBody>
      <dsp:txXfrm>
        <a:off x="7241781" y="2028125"/>
        <a:ext cx="1789795" cy="11112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F37891-2D9B-4020-885D-489ED438463B}">
      <dsp:nvSpPr>
        <dsp:cNvPr id="0" name=""/>
        <dsp:cNvSpPr/>
      </dsp:nvSpPr>
      <dsp:spPr>
        <a:xfrm>
          <a:off x="6237654" y="1496388"/>
          <a:ext cx="1810238" cy="278723"/>
        </a:xfrm>
        <a:custGeom>
          <a:avLst/>
          <a:gdLst/>
          <a:ahLst/>
          <a:cxnLst/>
          <a:rect l="0" t="0" r="0" b="0"/>
          <a:pathLst>
            <a:path>
              <a:moveTo>
                <a:pt x="0" y="0"/>
              </a:moveTo>
              <a:lnTo>
                <a:pt x="0" y="189942"/>
              </a:lnTo>
              <a:lnTo>
                <a:pt x="1810238" y="189942"/>
              </a:lnTo>
              <a:lnTo>
                <a:pt x="1810238"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BD43A5-9B3D-4EFB-83E6-86098DC3C863}">
      <dsp:nvSpPr>
        <dsp:cNvPr id="0" name=""/>
        <dsp:cNvSpPr/>
      </dsp:nvSpPr>
      <dsp:spPr>
        <a:xfrm>
          <a:off x="6876562" y="2383671"/>
          <a:ext cx="585665" cy="278723"/>
        </a:xfrm>
        <a:custGeom>
          <a:avLst/>
          <a:gdLst/>
          <a:ahLst/>
          <a:cxnLst/>
          <a:rect l="0" t="0" r="0" b="0"/>
          <a:pathLst>
            <a:path>
              <a:moveTo>
                <a:pt x="0" y="0"/>
              </a:moveTo>
              <a:lnTo>
                <a:pt x="0" y="189942"/>
              </a:lnTo>
              <a:lnTo>
                <a:pt x="585665" y="189942"/>
              </a:lnTo>
              <a:lnTo>
                <a:pt x="585665"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447936-2463-44D2-9312-E9FE9EA5FCB0}">
      <dsp:nvSpPr>
        <dsp:cNvPr id="0" name=""/>
        <dsp:cNvSpPr/>
      </dsp:nvSpPr>
      <dsp:spPr>
        <a:xfrm>
          <a:off x="6290896" y="2383671"/>
          <a:ext cx="585665" cy="278723"/>
        </a:xfrm>
        <a:custGeom>
          <a:avLst/>
          <a:gdLst/>
          <a:ahLst/>
          <a:cxnLst/>
          <a:rect l="0" t="0" r="0" b="0"/>
          <a:pathLst>
            <a:path>
              <a:moveTo>
                <a:pt x="585665" y="0"/>
              </a:moveTo>
              <a:lnTo>
                <a:pt x="585665" y="189942"/>
              </a:lnTo>
              <a:lnTo>
                <a:pt x="0" y="189942"/>
              </a:lnTo>
              <a:lnTo>
                <a:pt x="0"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8905C2-8E63-4211-8EEF-A8444F82DC90}">
      <dsp:nvSpPr>
        <dsp:cNvPr id="0" name=""/>
        <dsp:cNvSpPr/>
      </dsp:nvSpPr>
      <dsp:spPr>
        <a:xfrm>
          <a:off x="6237654" y="1496388"/>
          <a:ext cx="638907" cy="278723"/>
        </a:xfrm>
        <a:custGeom>
          <a:avLst/>
          <a:gdLst/>
          <a:ahLst/>
          <a:cxnLst/>
          <a:rect l="0" t="0" r="0" b="0"/>
          <a:pathLst>
            <a:path>
              <a:moveTo>
                <a:pt x="0" y="0"/>
              </a:moveTo>
              <a:lnTo>
                <a:pt x="0" y="189942"/>
              </a:lnTo>
              <a:lnTo>
                <a:pt x="638907" y="189942"/>
              </a:lnTo>
              <a:lnTo>
                <a:pt x="638907"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4892A8-6B40-4957-A1EA-65DEA0209B11}">
      <dsp:nvSpPr>
        <dsp:cNvPr id="0" name=""/>
        <dsp:cNvSpPr/>
      </dsp:nvSpPr>
      <dsp:spPr>
        <a:xfrm>
          <a:off x="5651988" y="1496388"/>
          <a:ext cx="585665" cy="278723"/>
        </a:xfrm>
        <a:custGeom>
          <a:avLst/>
          <a:gdLst/>
          <a:ahLst/>
          <a:cxnLst/>
          <a:rect l="0" t="0" r="0" b="0"/>
          <a:pathLst>
            <a:path>
              <a:moveTo>
                <a:pt x="585665" y="0"/>
              </a:moveTo>
              <a:lnTo>
                <a:pt x="585665" y="189942"/>
              </a:lnTo>
              <a:lnTo>
                <a:pt x="0" y="189942"/>
              </a:lnTo>
              <a:lnTo>
                <a:pt x="0"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9D469C-4032-4F4F-AC4B-714F2F3C6EE4}">
      <dsp:nvSpPr>
        <dsp:cNvPr id="0" name=""/>
        <dsp:cNvSpPr/>
      </dsp:nvSpPr>
      <dsp:spPr>
        <a:xfrm>
          <a:off x="4427415" y="1496388"/>
          <a:ext cx="1810238" cy="278723"/>
        </a:xfrm>
        <a:custGeom>
          <a:avLst/>
          <a:gdLst/>
          <a:ahLst/>
          <a:cxnLst/>
          <a:rect l="0" t="0" r="0" b="0"/>
          <a:pathLst>
            <a:path>
              <a:moveTo>
                <a:pt x="1810238" y="0"/>
              </a:moveTo>
              <a:lnTo>
                <a:pt x="1810238" y="189942"/>
              </a:lnTo>
              <a:lnTo>
                <a:pt x="0" y="189942"/>
              </a:lnTo>
              <a:lnTo>
                <a:pt x="0"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BE62EC-BF5C-4AA1-8DA8-DD7AE8202F18}">
      <dsp:nvSpPr>
        <dsp:cNvPr id="0" name=""/>
        <dsp:cNvSpPr/>
      </dsp:nvSpPr>
      <dsp:spPr>
        <a:xfrm>
          <a:off x="4746869" y="609105"/>
          <a:ext cx="1490785" cy="278723"/>
        </a:xfrm>
        <a:custGeom>
          <a:avLst/>
          <a:gdLst/>
          <a:ahLst/>
          <a:cxnLst/>
          <a:rect l="0" t="0" r="0" b="0"/>
          <a:pathLst>
            <a:path>
              <a:moveTo>
                <a:pt x="0" y="0"/>
              </a:moveTo>
              <a:lnTo>
                <a:pt x="0" y="189942"/>
              </a:lnTo>
              <a:lnTo>
                <a:pt x="1490785" y="189942"/>
              </a:lnTo>
              <a:lnTo>
                <a:pt x="1490785" y="278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F9D927-FF08-4B51-8449-145B5B4FEE47}">
      <dsp:nvSpPr>
        <dsp:cNvPr id="0" name=""/>
        <dsp:cNvSpPr/>
      </dsp:nvSpPr>
      <dsp:spPr>
        <a:xfrm>
          <a:off x="3210364" y="1496388"/>
          <a:ext cx="91440" cy="278723"/>
        </a:xfrm>
        <a:custGeom>
          <a:avLst/>
          <a:gdLst/>
          <a:ahLst/>
          <a:cxnLst/>
          <a:rect l="0" t="0" r="0" b="0"/>
          <a:pathLst>
            <a:path>
              <a:moveTo>
                <a:pt x="45720" y="0"/>
              </a:moveTo>
              <a:lnTo>
                <a:pt x="45720"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E083151-38C9-42EA-A418-F36E31FA6F93}">
      <dsp:nvSpPr>
        <dsp:cNvPr id="0" name=""/>
        <dsp:cNvSpPr/>
      </dsp:nvSpPr>
      <dsp:spPr>
        <a:xfrm>
          <a:off x="3256084" y="609105"/>
          <a:ext cx="1490785" cy="278723"/>
        </a:xfrm>
        <a:custGeom>
          <a:avLst/>
          <a:gdLst/>
          <a:ahLst/>
          <a:cxnLst/>
          <a:rect l="0" t="0" r="0" b="0"/>
          <a:pathLst>
            <a:path>
              <a:moveTo>
                <a:pt x="1490785" y="0"/>
              </a:moveTo>
              <a:lnTo>
                <a:pt x="1490785" y="189942"/>
              </a:lnTo>
              <a:lnTo>
                <a:pt x="0" y="189942"/>
              </a:lnTo>
              <a:lnTo>
                <a:pt x="0" y="278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44101A-6C64-4F67-8DEB-B0A4DC73A4C2}">
      <dsp:nvSpPr>
        <dsp:cNvPr id="0" name=""/>
        <dsp:cNvSpPr/>
      </dsp:nvSpPr>
      <dsp:spPr>
        <a:xfrm>
          <a:off x="1499087" y="1496388"/>
          <a:ext cx="585665" cy="278723"/>
        </a:xfrm>
        <a:custGeom>
          <a:avLst/>
          <a:gdLst/>
          <a:ahLst/>
          <a:cxnLst/>
          <a:rect l="0" t="0" r="0" b="0"/>
          <a:pathLst>
            <a:path>
              <a:moveTo>
                <a:pt x="0" y="0"/>
              </a:moveTo>
              <a:lnTo>
                <a:pt x="0" y="189942"/>
              </a:lnTo>
              <a:lnTo>
                <a:pt x="585665" y="189942"/>
              </a:lnTo>
              <a:lnTo>
                <a:pt x="585665"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F3B11C-94D1-406C-BDE9-5F14037E9DCE}">
      <dsp:nvSpPr>
        <dsp:cNvPr id="0" name=""/>
        <dsp:cNvSpPr/>
      </dsp:nvSpPr>
      <dsp:spPr>
        <a:xfrm>
          <a:off x="913421" y="1496388"/>
          <a:ext cx="585665" cy="278723"/>
        </a:xfrm>
        <a:custGeom>
          <a:avLst/>
          <a:gdLst/>
          <a:ahLst/>
          <a:cxnLst/>
          <a:rect l="0" t="0" r="0" b="0"/>
          <a:pathLst>
            <a:path>
              <a:moveTo>
                <a:pt x="585665" y="0"/>
              </a:moveTo>
              <a:lnTo>
                <a:pt x="585665" y="189942"/>
              </a:lnTo>
              <a:lnTo>
                <a:pt x="0" y="189942"/>
              </a:lnTo>
              <a:lnTo>
                <a:pt x="0" y="27872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16E61A-739E-404D-ABB0-AC91864D7511}">
      <dsp:nvSpPr>
        <dsp:cNvPr id="0" name=""/>
        <dsp:cNvSpPr/>
      </dsp:nvSpPr>
      <dsp:spPr>
        <a:xfrm>
          <a:off x="1453367" y="609105"/>
          <a:ext cx="91440" cy="278723"/>
        </a:xfrm>
        <a:custGeom>
          <a:avLst/>
          <a:gdLst/>
          <a:ahLst/>
          <a:cxnLst/>
          <a:rect l="0" t="0" r="0" b="0"/>
          <a:pathLst>
            <a:path>
              <a:moveTo>
                <a:pt x="45720" y="0"/>
              </a:moveTo>
              <a:lnTo>
                <a:pt x="45720" y="278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2C9128-ABD8-47CA-AC06-EBE30A6AE175}">
      <dsp:nvSpPr>
        <dsp:cNvPr id="0" name=""/>
        <dsp:cNvSpPr/>
      </dsp:nvSpPr>
      <dsp:spPr>
        <a:xfrm>
          <a:off x="957871" y="545"/>
          <a:ext cx="1082431" cy="608559"/>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135E42-68EC-445F-B9D6-66A8D610F412}">
      <dsp:nvSpPr>
        <dsp:cNvPr id="0" name=""/>
        <dsp:cNvSpPr/>
      </dsp:nvSpPr>
      <dsp:spPr>
        <a:xfrm>
          <a:off x="1064356" y="101705"/>
          <a:ext cx="108243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Background</a:t>
          </a:r>
        </a:p>
        <a:p>
          <a:pPr marL="0" lvl="0" indent="0" algn="ctr" defTabSz="5334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Questions</a:t>
          </a:r>
        </a:p>
      </dsp:txBody>
      <dsp:txXfrm>
        <a:off x="1082180" y="119529"/>
        <a:ext cx="1046783" cy="572911"/>
      </dsp:txXfrm>
    </dsp:sp>
    <dsp:sp modelId="{86F98DC5-4E2C-48CB-B7E7-A12815B3BDB2}">
      <dsp:nvSpPr>
        <dsp:cNvPr id="0" name=""/>
        <dsp:cNvSpPr/>
      </dsp:nvSpPr>
      <dsp:spPr>
        <a:xfrm>
          <a:off x="1019906" y="887828"/>
          <a:ext cx="958361" cy="608559"/>
        </a:xfrm>
        <a:prstGeom prst="roundRect">
          <a:avLst>
            <a:gd name="adj" fmla="val 10000"/>
          </a:avLst>
        </a:prstGeom>
        <a:solidFill>
          <a:srgbClr val="99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A047B3-7835-4DB8-BFD8-9AB1E9BA0C79}">
      <dsp:nvSpPr>
        <dsp:cNvPr id="0" name=""/>
        <dsp:cNvSpPr/>
      </dsp:nvSpPr>
      <dsp:spPr>
        <a:xfrm>
          <a:off x="1126391" y="988989"/>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Clinical</a:t>
          </a:r>
        </a:p>
      </dsp:txBody>
      <dsp:txXfrm>
        <a:off x="1144215" y="1006813"/>
        <a:ext cx="922713" cy="572911"/>
      </dsp:txXfrm>
    </dsp:sp>
    <dsp:sp modelId="{C9464A18-8E10-4CDD-8402-1CD0E58153AF}">
      <dsp:nvSpPr>
        <dsp:cNvPr id="0" name=""/>
        <dsp:cNvSpPr/>
      </dsp:nvSpPr>
      <dsp:spPr>
        <a:xfrm>
          <a:off x="434241" y="1775112"/>
          <a:ext cx="958361" cy="6085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3FADEC-74C8-4207-B30D-C65DF62AE444}">
      <dsp:nvSpPr>
        <dsp:cNvPr id="0" name=""/>
        <dsp:cNvSpPr/>
      </dsp:nvSpPr>
      <dsp:spPr>
        <a:xfrm>
          <a:off x="540725" y="1876272"/>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Basic Clinical</a:t>
          </a:r>
        </a:p>
      </dsp:txBody>
      <dsp:txXfrm>
        <a:off x="558549" y="1894096"/>
        <a:ext cx="922713" cy="572911"/>
      </dsp:txXfrm>
    </dsp:sp>
    <dsp:sp modelId="{D70C56BE-90FD-4839-996B-78D21B137890}">
      <dsp:nvSpPr>
        <dsp:cNvPr id="0" name=""/>
        <dsp:cNvSpPr/>
      </dsp:nvSpPr>
      <dsp:spPr>
        <a:xfrm>
          <a:off x="1605572" y="1775112"/>
          <a:ext cx="958361" cy="6085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D17FB53-5649-4218-A703-33FC8122896F}">
      <dsp:nvSpPr>
        <dsp:cNvPr id="0" name=""/>
        <dsp:cNvSpPr/>
      </dsp:nvSpPr>
      <dsp:spPr>
        <a:xfrm>
          <a:off x="1712056" y="1876272"/>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EBM Background</a:t>
          </a:r>
        </a:p>
      </dsp:txBody>
      <dsp:txXfrm>
        <a:off x="1729880" y="1894096"/>
        <a:ext cx="922713" cy="572911"/>
      </dsp:txXfrm>
    </dsp:sp>
    <dsp:sp modelId="{A3BBD710-50DB-4C4D-9DCE-A81749A53A53}">
      <dsp:nvSpPr>
        <dsp:cNvPr id="0" name=""/>
        <dsp:cNvSpPr/>
      </dsp:nvSpPr>
      <dsp:spPr>
        <a:xfrm>
          <a:off x="4172197" y="545"/>
          <a:ext cx="1149344" cy="608559"/>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97E3D8-6BCE-45AC-9B73-78C435617119}">
      <dsp:nvSpPr>
        <dsp:cNvPr id="0" name=""/>
        <dsp:cNvSpPr/>
      </dsp:nvSpPr>
      <dsp:spPr>
        <a:xfrm>
          <a:off x="4278682" y="101705"/>
          <a:ext cx="1149344"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Foreground</a:t>
          </a:r>
        </a:p>
        <a:p>
          <a:pPr marL="0" lvl="0" indent="0" algn="ctr" defTabSz="533400">
            <a:lnSpc>
              <a:spcPct val="90000"/>
            </a:lnSpc>
            <a:spcBef>
              <a:spcPct val="0"/>
            </a:spcBef>
            <a:spcAft>
              <a:spcPct val="35000"/>
            </a:spcAft>
            <a:buNone/>
          </a:pPr>
          <a:r>
            <a:rPr lang="en-US" sz="1200" b="1" kern="1200" dirty="0">
              <a:latin typeface="Arial" panose="020B0604020202020204" pitchFamily="34" charset="0"/>
              <a:cs typeface="Arial" panose="020B0604020202020204" pitchFamily="34" charset="0"/>
            </a:rPr>
            <a:t>Questions</a:t>
          </a:r>
        </a:p>
      </dsp:txBody>
      <dsp:txXfrm>
        <a:off x="4296506" y="119529"/>
        <a:ext cx="1113696" cy="572911"/>
      </dsp:txXfrm>
    </dsp:sp>
    <dsp:sp modelId="{C222E225-55BD-475F-AE1F-0E29F05D7841}">
      <dsp:nvSpPr>
        <dsp:cNvPr id="0" name=""/>
        <dsp:cNvSpPr/>
      </dsp:nvSpPr>
      <dsp:spPr>
        <a:xfrm>
          <a:off x="2776903" y="887828"/>
          <a:ext cx="958361" cy="6085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715AE9-E8D9-4924-88D5-7E31EDB52196}">
      <dsp:nvSpPr>
        <dsp:cNvPr id="0" name=""/>
        <dsp:cNvSpPr/>
      </dsp:nvSpPr>
      <dsp:spPr>
        <a:xfrm>
          <a:off x="2883388" y="988989"/>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General Resources</a:t>
          </a:r>
        </a:p>
      </dsp:txBody>
      <dsp:txXfrm>
        <a:off x="2901212" y="1006813"/>
        <a:ext cx="922713" cy="572911"/>
      </dsp:txXfrm>
    </dsp:sp>
    <dsp:sp modelId="{19ABEFF4-E61B-4DB8-85AB-D688CC0EF0B7}">
      <dsp:nvSpPr>
        <dsp:cNvPr id="0" name=""/>
        <dsp:cNvSpPr/>
      </dsp:nvSpPr>
      <dsp:spPr>
        <a:xfrm>
          <a:off x="2776903" y="1775112"/>
          <a:ext cx="958361" cy="608559"/>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3D591D-C601-4AA1-969B-64E6D1019A8E}">
      <dsp:nvSpPr>
        <dsp:cNvPr id="0" name=""/>
        <dsp:cNvSpPr/>
      </dsp:nvSpPr>
      <dsp:spPr>
        <a:xfrm>
          <a:off x="2883388" y="1876272"/>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Guidelines</a:t>
          </a:r>
        </a:p>
      </dsp:txBody>
      <dsp:txXfrm>
        <a:off x="2901212" y="1894096"/>
        <a:ext cx="922713" cy="572911"/>
      </dsp:txXfrm>
    </dsp:sp>
    <dsp:sp modelId="{E3A390E9-17B2-4DC7-9922-240EF23921F1}">
      <dsp:nvSpPr>
        <dsp:cNvPr id="0" name=""/>
        <dsp:cNvSpPr/>
      </dsp:nvSpPr>
      <dsp:spPr>
        <a:xfrm>
          <a:off x="5758473" y="887828"/>
          <a:ext cx="958361" cy="6085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1AD1306-0180-433E-A520-227940EF7EC1}">
      <dsp:nvSpPr>
        <dsp:cNvPr id="0" name=""/>
        <dsp:cNvSpPr/>
      </dsp:nvSpPr>
      <dsp:spPr>
        <a:xfrm>
          <a:off x="5864958" y="988989"/>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Research Studies</a:t>
          </a:r>
        </a:p>
      </dsp:txBody>
      <dsp:txXfrm>
        <a:off x="5882782" y="1006813"/>
        <a:ext cx="922713" cy="572911"/>
      </dsp:txXfrm>
    </dsp:sp>
    <dsp:sp modelId="{86543E0B-C79A-43E1-87D1-19DDDB7634A5}">
      <dsp:nvSpPr>
        <dsp:cNvPr id="0" name=""/>
        <dsp:cNvSpPr/>
      </dsp:nvSpPr>
      <dsp:spPr>
        <a:xfrm>
          <a:off x="3948234" y="1775112"/>
          <a:ext cx="958361" cy="608559"/>
        </a:xfrm>
        <a:prstGeom prst="roundRect">
          <a:avLst>
            <a:gd name="adj" fmla="val 10000"/>
          </a:avLst>
        </a:prstGeom>
        <a:solidFill>
          <a:srgbClr val="FF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FC6474-97D4-4DD3-AC94-3926D7F2F6AC}">
      <dsp:nvSpPr>
        <dsp:cNvPr id="0" name=""/>
        <dsp:cNvSpPr/>
      </dsp:nvSpPr>
      <dsp:spPr>
        <a:xfrm>
          <a:off x="4054719" y="1876272"/>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latin typeface="Arial" panose="020B0604020202020204" pitchFamily="34" charset="0"/>
              <a:cs typeface="Arial" panose="020B0604020202020204" pitchFamily="34" charset="0"/>
            </a:rPr>
            <a:t>Case-control</a:t>
          </a:r>
          <a:br>
            <a:rPr lang="en-US" sz="1100" kern="1200" dirty="0">
              <a:latin typeface="Arial" panose="020B0604020202020204" pitchFamily="34" charset="0"/>
              <a:cs typeface="Arial" panose="020B0604020202020204" pitchFamily="34" charset="0"/>
            </a:rPr>
          </a:br>
          <a:r>
            <a:rPr lang="en-US" sz="1100" kern="1200" dirty="0">
              <a:latin typeface="Arial" panose="020B0604020202020204" pitchFamily="34" charset="0"/>
              <a:cs typeface="Arial" panose="020B0604020202020204" pitchFamily="34" charset="0"/>
            </a:rPr>
            <a:t>Case-series</a:t>
          </a:r>
          <a:br>
            <a:rPr lang="en-US" sz="1100" kern="1200" dirty="0">
              <a:latin typeface="Arial" panose="020B0604020202020204" pitchFamily="34" charset="0"/>
              <a:cs typeface="Arial" panose="020B0604020202020204" pitchFamily="34" charset="0"/>
            </a:rPr>
          </a:br>
          <a:r>
            <a:rPr lang="en-US" sz="1100" kern="1200" dirty="0">
              <a:latin typeface="Arial" panose="020B0604020202020204" pitchFamily="34" charset="0"/>
              <a:cs typeface="Arial" panose="020B0604020202020204" pitchFamily="34" charset="0"/>
            </a:rPr>
            <a:t>Cohort studies</a:t>
          </a:r>
        </a:p>
      </dsp:txBody>
      <dsp:txXfrm>
        <a:off x="4072543" y="1894096"/>
        <a:ext cx="922713" cy="572911"/>
      </dsp:txXfrm>
    </dsp:sp>
    <dsp:sp modelId="{D1F9B2DB-ED4B-462F-9CFE-5C7BE94EE9EA}">
      <dsp:nvSpPr>
        <dsp:cNvPr id="0" name=""/>
        <dsp:cNvSpPr/>
      </dsp:nvSpPr>
      <dsp:spPr>
        <a:xfrm>
          <a:off x="5119566" y="1775112"/>
          <a:ext cx="1064845" cy="608559"/>
        </a:xfrm>
        <a:prstGeom prst="roundRect">
          <a:avLst>
            <a:gd name="adj" fmla="val 10000"/>
          </a:avLst>
        </a:prstGeom>
        <a:solidFill>
          <a:srgbClr val="3366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F799657-F946-49AC-B2DF-132EE9F39EAA}">
      <dsp:nvSpPr>
        <dsp:cNvPr id="0" name=""/>
        <dsp:cNvSpPr/>
      </dsp:nvSpPr>
      <dsp:spPr>
        <a:xfrm>
          <a:off x="5226050" y="1876272"/>
          <a:ext cx="1064845"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Randomized Controlled Trials</a:t>
          </a:r>
        </a:p>
      </dsp:txBody>
      <dsp:txXfrm>
        <a:off x="5243874" y="1894096"/>
        <a:ext cx="1029197" cy="572911"/>
      </dsp:txXfrm>
    </dsp:sp>
    <dsp:sp modelId="{05C4D33C-560B-43E2-920C-E71E3A8F0A61}">
      <dsp:nvSpPr>
        <dsp:cNvPr id="0" name=""/>
        <dsp:cNvSpPr/>
      </dsp:nvSpPr>
      <dsp:spPr>
        <a:xfrm>
          <a:off x="6397381" y="1775112"/>
          <a:ext cx="958361" cy="608559"/>
        </a:xfrm>
        <a:prstGeom prst="roundRect">
          <a:avLst>
            <a:gd name="adj" fmla="val 10000"/>
          </a:avLst>
        </a:prstGeom>
        <a:solidFill>
          <a:srgbClr val="00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E02B8-A129-47A7-A038-79898A9DCC86}">
      <dsp:nvSpPr>
        <dsp:cNvPr id="0" name=""/>
        <dsp:cNvSpPr/>
      </dsp:nvSpPr>
      <dsp:spPr>
        <a:xfrm>
          <a:off x="6503865" y="1876272"/>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Critically-Appraised Topics</a:t>
          </a:r>
        </a:p>
      </dsp:txBody>
      <dsp:txXfrm>
        <a:off x="6521689" y="1894096"/>
        <a:ext cx="922713" cy="572911"/>
      </dsp:txXfrm>
    </dsp:sp>
    <dsp:sp modelId="{02D79076-DEBA-491D-8C12-D5D81BA7C536}">
      <dsp:nvSpPr>
        <dsp:cNvPr id="0" name=""/>
        <dsp:cNvSpPr/>
      </dsp:nvSpPr>
      <dsp:spPr>
        <a:xfrm>
          <a:off x="5811715" y="2662395"/>
          <a:ext cx="958361" cy="608559"/>
        </a:xfrm>
        <a:prstGeom prst="roundRect">
          <a:avLst>
            <a:gd name="adj" fmla="val 10000"/>
          </a:avLst>
        </a:prstGeom>
        <a:solidFill>
          <a:srgbClr val="00CC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B5AFA1-8793-4469-95A6-A3895F990B75}">
      <dsp:nvSpPr>
        <dsp:cNvPr id="0" name=""/>
        <dsp:cNvSpPr/>
      </dsp:nvSpPr>
      <dsp:spPr>
        <a:xfrm>
          <a:off x="5918200" y="2763555"/>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Structured Abstracts</a:t>
          </a:r>
        </a:p>
      </dsp:txBody>
      <dsp:txXfrm>
        <a:off x="5936024" y="2781379"/>
        <a:ext cx="922713" cy="572911"/>
      </dsp:txXfrm>
    </dsp:sp>
    <dsp:sp modelId="{DC413746-0282-4FBB-B1BC-D65DEAB8694B}">
      <dsp:nvSpPr>
        <dsp:cNvPr id="0" name=""/>
        <dsp:cNvSpPr/>
      </dsp:nvSpPr>
      <dsp:spPr>
        <a:xfrm>
          <a:off x="6983046" y="2662395"/>
          <a:ext cx="958361" cy="608559"/>
        </a:xfrm>
        <a:prstGeom prst="roundRect">
          <a:avLst>
            <a:gd name="adj" fmla="val 10000"/>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3BD0D9-93B4-4AB6-99AD-FC981B1308BA}">
      <dsp:nvSpPr>
        <dsp:cNvPr id="0" name=""/>
        <dsp:cNvSpPr/>
      </dsp:nvSpPr>
      <dsp:spPr>
        <a:xfrm>
          <a:off x="7089531" y="2763555"/>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Evidence-Based Summaries</a:t>
          </a:r>
        </a:p>
      </dsp:txBody>
      <dsp:txXfrm>
        <a:off x="7107355" y="2781379"/>
        <a:ext cx="922713" cy="572911"/>
      </dsp:txXfrm>
    </dsp:sp>
    <dsp:sp modelId="{83AF7495-7DC5-4780-BB6E-EDCD3DABB76D}">
      <dsp:nvSpPr>
        <dsp:cNvPr id="0" name=""/>
        <dsp:cNvSpPr/>
      </dsp:nvSpPr>
      <dsp:spPr>
        <a:xfrm>
          <a:off x="7568712" y="1775112"/>
          <a:ext cx="958361" cy="608559"/>
        </a:xfrm>
        <a:prstGeom prst="roundRect">
          <a:avLst>
            <a:gd name="adj" fmla="val 10000"/>
          </a:avLst>
        </a:prstGeom>
        <a:solidFill>
          <a:srgbClr val="0066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151A753-74AC-43D0-9740-E32654F35B43}">
      <dsp:nvSpPr>
        <dsp:cNvPr id="0" name=""/>
        <dsp:cNvSpPr/>
      </dsp:nvSpPr>
      <dsp:spPr>
        <a:xfrm>
          <a:off x="7675197" y="1876272"/>
          <a:ext cx="958361" cy="60855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latin typeface="Arial" panose="020B0604020202020204" pitchFamily="34" charset="0"/>
              <a:cs typeface="Arial" panose="020B0604020202020204" pitchFamily="34" charset="0"/>
            </a:rPr>
            <a:t>Systematic Reviews</a:t>
          </a:r>
        </a:p>
      </dsp:txBody>
      <dsp:txXfrm>
        <a:off x="7693021" y="1894096"/>
        <a:ext cx="922713" cy="57291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1E7DC3-BE2F-4B19-B01B-C6F7E577D9B3}" type="datetimeFigureOut">
              <a:rPr lang="en-US" smtClean="0"/>
              <a:pPr/>
              <a:t>6/2/2021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8BB318-25B9-4FFD-B6D7-24242EF18C92}" type="slidenum">
              <a:rPr lang="en-US" smtClean="0"/>
              <a:pPr/>
              <a:t>‹#›</a:t>
            </a:fld>
            <a:endParaRPr lang="en-US"/>
          </a:p>
        </p:txBody>
      </p:sp>
    </p:spTree>
    <p:extLst>
      <p:ext uri="{BB962C8B-B14F-4D97-AF65-F5344CB8AC3E}">
        <p14:creationId xmlns:p14="http://schemas.microsoft.com/office/powerpoint/2010/main" val="3824445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None/>
            </a:pPr>
            <a:r>
              <a:rPr lang="en-US" dirty="0"/>
              <a:t>Now let’s brainstorm a PICO</a:t>
            </a:r>
            <a:r>
              <a:rPr lang="en-US" baseline="0" dirty="0"/>
              <a:t> question. Here are some suggestions.</a:t>
            </a:r>
          </a:p>
          <a:p>
            <a:pPr marL="514350" indent="-514350">
              <a:buFont typeface="+mj-lt"/>
              <a:buAutoNum type="arabicPeriod"/>
            </a:pPr>
            <a:r>
              <a:rPr lang="en-US" dirty="0"/>
              <a:t>Population</a:t>
            </a:r>
          </a:p>
          <a:p>
            <a:pPr marL="971550" marR="0" lvl="1" indent="-514350" algn="l" defTabSz="914400" rtl="0" eaLnBrk="1" fontAlgn="auto" latinLnBrk="0" hangingPunct="1">
              <a:lnSpc>
                <a:spcPct val="100000"/>
              </a:lnSpc>
              <a:spcBef>
                <a:spcPts val="0"/>
              </a:spcBef>
              <a:spcAft>
                <a:spcPts val="0"/>
              </a:spcAft>
              <a:buClrTx/>
              <a:buSzTx/>
              <a:buFontTx/>
              <a:buNone/>
              <a:tabLst/>
              <a:defRPr/>
            </a:pPr>
            <a:r>
              <a:rPr lang="en-US" dirty="0"/>
              <a:t>"How would I describe a group of patients similar to mine?”  —target the appropriate</a:t>
            </a:r>
            <a:r>
              <a:rPr lang="en-US" baseline="0" dirty="0"/>
              <a:t> specificity</a:t>
            </a:r>
            <a:endParaRPr lang="en-US" dirty="0"/>
          </a:p>
          <a:p>
            <a:pPr marL="514350" indent="-514350">
              <a:buFont typeface="+mj-lt"/>
              <a:buAutoNum type="arabicPeriod"/>
            </a:pPr>
            <a:r>
              <a:rPr lang="en-US" dirty="0"/>
              <a:t>Intervention/Comparison</a:t>
            </a:r>
          </a:p>
          <a:p>
            <a:pPr marL="971550" lvl="1" indent="-514350"/>
            <a:r>
              <a:rPr lang="en-US" dirty="0"/>
              <a:t>Ask “What is the main intervention I am considering?”</a:t>
            </a:r>
          </a:p>
          <a:p>
            <a:pPr marL="971550" lvl="1" indent="-514350"/>
            <a:r>
              <a:rPr lang="en-US" dirty="0"/>
              <a:t>and “What is the main comparison/control?”</a:t>
            </a:r>
          </a:p>
          <a:p>
            <a:pPr marL="514350" indent="-514350">
              <a:buFont typeface="+mj-lt"/>
              <a:buAutoNum type="arabicPeriod"/>
            </a:pPr>
            <a:r>
              <a:rPr lang="en-US" dirty="0"/>
              <a:t>Outcomes</a:t>
            </a:r>
          </a:p>
          <a:p>
            <a:pPr marL="971550" lvl="1" indent="-514350"/>
            <a:r>
              <a:rPr lang="en-US" dirty="0"/>
              <a:t>Ask "What can I hope to accomplish?" or "What could this exposure really affect?“</a:t>
            </a:r>
          </a:p>
          <a:p>
            <a:pPr marL="514350" indent="-514350">
              <a:buFont typeface="+mj-lt"/>
              <a:buAutoNum type="arabicPeriod"/>
            </a:pPr>
            <a:r>
              <a:rPr lang="en-US" dirty="0"/>
              <a:t>Are these outcomes our patient cares about?</a:t>
            </a:r>
          </a:p>
          <a:p>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9ACC06D-8BC4-4AE7-A542-E589D78F2CA4}" type="slidenum">
              <a:rPr lang="en-US"/>
              <a:pPr/>
              <a:t>11</a:t>
            </a:fld>
            <a:endParaRPr lang="en-US"/>
          </a:p>
        </p:txBody>
      </p:sp>
      <p:sp>
        <p:nvSpPr>
          <p:cNvPr id="437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437251" name="Rectangle 3"/>
          <p:cNvSpPr>
            <a:spLocks noGrp="1" noChangeArrowheads="1"/>
          </p:cNvSpPr>
          <p:nvPr>
            <p:ph type="body" idx="1"/>
          </p:nvPr>
        </p:nvSpPr>
        <p:spPr/>
        <p:txBody>
          <a:bodyPr/>
          <a:lstStyle/>
          <a:p>
            <a:pPr>
              <a:buNone/>
            </a:pPr>
            <a:r>
              <a:rPr lang="en-US" dirty="0"/>
              <a:t> </a:t>
            </a:r>
            <a:r>
              <a:rPr lang="en-US" sz="1200" dirty="0"/>
              <a:t>Physicians may be focused on a number (e.g. GFR, A1C,  LDL, BP, etc.)- disease-oriented evidence- and overlook the broad goal in mind.  What matters is if it changes the patient’s overall morbidity, morality, or quality of life (patient-oriented evidence). </a:t>
            </a:r>
          </a:p>
          <a:p>
            <a:pPr>
              <a:buNone/>
            </a:pPr>
            <a:endParaRPr lang="en-US" sz="1200" dirty="0"/>
          </a:p>
          <a:p>
            <a:pPr>
              <a:buNone/>
            </a:pPr>
            <a:r>
              <a:rPr lang="en-US" sz="1200" dirty="0"/>
              <a:t>      For example, no one ever dies of high blood cholesterol. They die from the </a:t>
            </a:r>
            <a:r>
              <a:rPr lang="en-US" sz="1200" i="1" dirty="0"/>
              <a:t>effects</a:t>
            </a:r>
            <a:r>
              <a:rPr lang="en-US" sz="1200" dirty="0"/>
              <a:t> of high cholesterol, like a fatal heart attack or a stroke.  We often get side-tracked into tracking the numbers when the patient is what truly matters.</a:t>
            </a:r>
          </a:p>
          <a:p>
            <a:pPr>
              <a:buNone/>
            </a:pPr>
            <a:endParaRPr lang="en-US" sz="1200" dirty="0"/>
          </a:p>
          <a:p>
            <a:pPr>
              <a:buNone/>
            </a:pPr>
            <a:r>
              <a:rPr lang="en-US" sz="1200" dirty="0"/>
              <a:t>     We need to look at the evidence in the context of the patient and make sure we are doing things that make them live longer or live better!</a:t>
            </a: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9ACC06D-8BC4-4AE7-A542-E589D78F2CA4}" type="slidenum">
              <a:rPr lang="en-US"/>
              <a:pPr/>
              <a:t>12</a:t>
            </a:fld>
            <a:endParaRPr lang="en-US"/>
          </a:p>
        </p:txBody>
      </p:sp>
      <p:sp>
        <p:nvSpPr>
          <p:cNvPr id="437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437251" name="Rectangle 3"/>
          <p:cNvSpPr>
            <a:spLocks noGrp="1" noChangeArrowheads="1"/>
          </p:cNvSpPr>
          <p:nvPr>
            <p:ph type="body" idx="1"/>
          </p:nvPr>
        </p:nvSpPr>
        <p:spPr/>
        <p:txBody>
          <a:bodyPr/>
          <a:lstStyle/>
          <a:p>
            <a:pPr>
              <a:buNone/>
            </a:pPr>
            <a:r>
              <a:rPr lang="en-US" dirty="0"/>
              <a:t> </a:t>
            </a:r>
            <a:r>
              <a:rPr lang="en-US" sz="1200" dirty="0"/>
              <a:t>Physicians may be focused on a number (e.g. GFR, A1C,  LDL, BP, etc.)- disease-oriented evidence- and overlook the broad goal in mind.  What matters is if it changes the patient’s overall morbidity, morality, or quality of life (patient-oriented evidence). </a:t>
            </a:r>
          </a:p>
          <a:p>
            <a:pPr>
              <a:buNone/>
            </a:pPr>
            <a:endParaRPr lang="en-US" sz="1200" dirty="0"/>
          </a:p>
          <a:p>
            <a:pPr>
              <a:buNone/>
            </a:pPr>
            <a:r>
              <a:rPr lang="en-US" sz="1200" dirty="0"/>
              <a:t>      For example, no one ever dies of high blood cholesterol. They die from the </a:t>
            </a:r>
            <a:r>
              <a:rPr lang="en-US" sz="1200" i="1" dirty="0"/>
              <a:t>effects</a:t>
            </a:r>
            <a:r>
              <a:rPr lang="en-US" sz="1200" dirty="0"/>
              <a:t> of high cholesterol, like a fatal heart attack or a stroke.  We often get side-tracked into tracking the numbers when the patient is what truly matters.</a:t>
            </a:r>
          </a:p>
          <a:p>
            <a:pPr>
              <a:buNone/>
            </a:pPr>
            <a:endParaRPr lang="en-US" sz="1200" dirty="0"/>
          </a:p>
          <a:p>
            <a:pPr>
              <a:buNone/>
            </a:pPr>
            <a:r>
              <a:rPr lang="en-US" sz="1200" dirty="0"/>
              <a:t>     We need to look at the evidence in the context of the patient and make sure we are doing things that make them live longer or live better!</a:t>
            </a:r>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9ACC06D-8BC4-4AE7-A542-E589D78F2CA4}" type="slidenum">
              <a:rPr lang="en-US"/>
              <a:pPr/>
              <a:t>13</a:t>
            </a:fld>
            <a:endParaRPr lang="en-US"/>
          </a:p>
        </p:txBody>
      </p:sp>
      <p:sp>
        <p:nvSpPr>
          <p:cNvPr id="437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437251" name="Rectangle 3"/>
          <p:cNvSpPr>
            <a:spLocks noGrp="1" noChangeArrowheads="1"/>
          </p:cNvSpPr>
          <p:nvPr>
            <p:ph type="body" idx="1"/>
          </p:nvPr>
        </p:nvSpPr>
        <p:spPr/>
        <p:txBody>
          <a:bodyPr/>
          <a:lstStyle/>
          <a:p>
            <a:pPr>
              <a:buNone/>
            </a:pPr>
            <a:r>
              <a:rPr lang="en-US" dirty="0"/>
              <a:t> </a:t>
            </a:r>
            <a:r>
              <a:rPr lang="en-US" sz="1200" dirty="0"/>
              <a:t>Physicians may be focused on a number (e.g. GFR, A1C,  LDL, BP, etc.)- disease-oriented evidence- and overlook the broad goal in mind.  What matters is if it changes the patient’s overall morbidity, morality, or quality of life (patient-oriented evidence). </a:t>
            </a:r>
          </a:p>
          <a:p>
            <a:pPr>
              <a:buNone/>
            </a:pPr>
            <a:endParaRPr lang="en-US" sz="1200" dirty="0"/>
          </a:p>
          <a:p>
            <a:pPr>
              <a:buNone/>
            </a:pPr>
            <a:r>
              <a:rPr lang="en-US" sz="1200" dirty="0"/>
              <a:t>      For example, no one ever dies of high blood cholesterol. They die from the </a:t>
            </a:r>
            <a:r>
              <a:rPr lang="en-US" sz="1200" i="1" dirty="0"/>
              <a:t>effects</a:t>
            </a:r>
            <a:r>
              <a:rPr lang="en-US" sz="1200" dirty="0"/>
              <a:t> of high cholesterol, like a fatal heart attack or a stroke.  We often get side-tracked into tracking the numbers when the patient is what truly matters.</a:t>
            </a:r>
          </a:p>
          <a:p>
            <a:pPr>
              <a:buNone/>
            </a:pPr>
            <a:endParaRPr lang="en-US" sz="1200" dirty="0"/>
          </a:p>
          <a:p>
            <a:pPr>
              <a:buNone/>
            </a:pPr>
            <a:r>
              <a:rPr lang="en-US" sz="1200" dirty="0"/>
              <a:t>     We need to look at the evidence in the context of the patient and make sure we are doing things that make them live longer or live better!</a:t>
            </a:r>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9ACC06D-8BC4-4AE7-A542-E589D78F2CA4}" type="slidenum">
              <a:rPr lang="en-US"/>
              <a:pPr/>
              <a:t>14</a:t>
            </a:fld>
            <a:endParaRPr lang="en-US"/>
          </a:p>
        </p:txBody>
      </p:sp>
      <p:sp>
        <p:nvSpPr>
          <p:cNvPr id="437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437251" name="Rectangle 3"/>
          <p:cNvSpPr>
            <a:spLocks noGrp="1" noChangeArrowheads="1"/>
          </p:cNvSpPr>
          <p:nvPr>
            <p:ph type="body" idx="1"/>
          </p:nvPr>
        </p:nvSpPr>
        <p:spPr/>
        <p:txBody>
          <a:bodyPr/>
          <a:lstStyle/>
          <a:p>
            <a:pPr>
              <a:buNone/>
            </a:pPr>
            <a:r>
              <a:rPr lang="en-US" dirty="0"/>
              <a:t> </a:t>
            </a:r>
            <a:r>
              <a:rPr lang="en-US" sz="1200" dirty="0"/>
              <a:t>Physicians may be focused on a number (e.g. GFR, A1C,  LDL, BP, etc.)- disease-oriented evidence- and overlook the broad goal in mind.  What matters is if it changes the patient’s overall morbidity, morality, or quality of life (patient-oriented evidence). </a:t>
            </a:r>
          </a:p>
          <a:p>
            <a:pPr>
              <a:buNone/>
            </a:pPr>
            <a:endParaRPr lang="en-US" sz="1200" dirty="0"/>
          </a:p>
          <a:p>
            <a:pPr>
              <a:buNone/>
            </a:pPr>
            <a:r>
              <a:rPr lang="en-US" sz="1200" dirty="0"/>
              <a:t>      For example, no one ever dies of high blood cholesterol. They die from the </a:t>
            </a:r>
            <a:r>
              <a:rPr lang="en-US" sz="1200" i="1" dirty="0"/>
              <a:t>effects</a:t>
            </a:r>
            <a:r>
              <a:rPr lang="en-US" sz="1200" dirty="0"/>
              <a:t> of high cholesterol, like a fatal heart attack or a stroke.  We often get side-tracked into tracking the numbers when the patient is what truly matters.</a:t>
            </a:r>
          </a:p>
          <a:p>
            <a:pPr>
              <a:buNone/>
            </a:pPr>
            <a:endParaRPr lang="en-US" sz="1200" dirty="0"/>
          </a:p>
          <a:p>
            <a:pPr>
              <a:buNone/>
            </a:pPr>
            <a:r>
              <a:rPr lang="en-US" sz="1200" dirty="0"/>
              <a:t>     We need to look at the evidence in the context of the patient and make sure we are doing things that make them live longer or live better!</a:t>
            </a:r>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A9ACC06D-8BC4-4AE7-A542-E589D78F2CA4}" type="slidenum">
              <a:rPr lang="en-US"/>
              <a:pPr/>
              <a:t>15</a:t>
            </a:fld>
            <a:endParaRPr lang="en-US"/>
          </a:p>
        </p:txBody>
      </p:sp>
      <p:sp>
        <p:nvSpPr>
          <p:cNvPr id="437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437251" name="Rectangle 3"/>
          <p:cNvSpPr>
            <a:spLocks noGrp="1" noChangeArrowheads="1"/>
          </p:cNvSpPr>
          <p:nvPr>
            <p:ph type="body" idx="1"/>
          </p:nvPr>
        </p:nvSpPr>
        <p:spPr/>
        <p:txBody>
          <a:bodyPr/>
          <a:lstStyle/>
          <a:p>
            <a:pPr>
              <a:buNone/>
            </a:pPr>
            <a:r>
              <a:rPr lang="en-US" dirty="0"/>
              <a:t> </a:t>
            </a:r>
            <a:r>
              <a:rPr lang="en-US" sz="1200" dirty="0"/>
              <a:t>Physicians may be focused on a number (e.g. GFR, A1C,  LDL, BP, etc.)- disease-oriented evidence- and overlook the broad goal in mind.  What matters is if it changes the patient’s overall morbidity, morality, or quality of life (patient-oriented evidence). </a:t>
            </a:r>
          </a:p>
          <a:p>
            <a:pPr>
              <a:buNone/>
            </a:pPr>
            <a:endParaRPr lang="en-US" sz="1200" dirty="0"/>
          </a:p>
          <a:p>
            <a:pPr>
              <a:buNone/>
            </a:pPr>
            <a:r>
              <a:rPr lang="en-US" sz="1200" dirty="0"/>
              <a:t>      For example, no one ever dies of high blood cholesterol. They die from the </a:t>
            </a:r>
            <a:r>
              <a:rPr lang="en-US" sz="1200" i="1" dirty="0"/>
              <a:t>effects</a:t>
            </a:r>
            <a:r>
              <a:rPr lang="en-US" sz="1200" dirty="0"/>
              <a:t> of high cholesterol, like a fatal heart attack or a stroke.  We often get side-tracked into tracking the numbers when the patient is what truly matters.</a:t>
            </a:r>
          </a:p>
          <a:p>
            <a:pPr>
              <a:buNone/>
            </a:pPr>
            <a:endParaRPr lang="en-US" sz="1200" dirty="0"/>
          </a:p>
          <a:p>
            <a:pPr>
              <a:buNone/>
            </a:pPr>
            <a:r>
              <a:rPr lang="en-US" sz="1200" dirty="0"/>
              <a:t>     We need to look at the evidence in the context of the patient and make sure we are doing things that make them live longer or live better!</a:t>
            </a:r>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So let’s go back to one of our PICO questions. “in adult</a:t>
            </a:r>
            <a:r>
              <a:rPr lang="en-US" baseline="0" dirty="0"/>
              <a:t> </a:t>
            </a:r>
            <a:r>
              <a:rPr lang="en-US" baseline="0" dirty="0" err="1"/>
              <a:t>pt</a:t>
            </a:r>
            <a:r>
              <a:rPr lang="en-US" baseline="0" dirty="0"/>
              <a:t> with high risk sexual contact, does anal HPV testing when compared to placebo prevent AIN?”</a:t>
            </a:r>
            <a:endParaRPr lang="en-US" dirty="0"/>
          </a:p>
          <a:p>
            <a:r>
              <a:rPr lang="en-US" dirty="0"/>
              <a:t>Is AIN an outcome our patient cares about?</a:t>
            </a:r>
          </a:p>
          <a:p>
            <a:pPr>
              <a:buNone/>
            </a:pPr>
            <a:r>
              <a:rPr lang="en-US" dirty="0"/>
              <a:t> The outcome measured “AIN” is a disease-oriented outcome (DOE).</a:t>
            </a:r>
          </a:p>
          <a:p>
            <a:pPr>
              <a:buNone/>
            </a:pPr>
            <a:r>
              <a:rPr lang="en-US" dirty="0"/>
              <a:t>    AIN is an intermediary marker. It is not something patients care about if it does not help them live longer or better</a:t>
            </a:r>
          </a:p>
          <a:p>
            <a:pPr>
              <a:buNone/>
            </a:pPr>
            <a:r>
              <a:rPr lang="en-US" b="0" dirty="0"/>
              <a:t>    Can you think of a way to rephrase the question to make the outcome patient-oriented evidence that matters (POEM)?</a:t>
            </a:r>
          </a:p>
        </p:txBody>
      </p:sp>
      <p:sp>
        <p:nvSpPr>
          <p:cNvPr id="4" name="Slide Number Placeholder 3"/>
          <p:cNvSpPr>
            <a:spLocks noGrp="1"/>
          </p:cNvSpPr>
          <p:nvPr>
            <p:ph type="sldNum" sz="quarter" idx="10"/>
          </p:nvPr>
        </p:nvSpPr>
        <p:spPr/>
        <p:txBody>
          <a:bodyPr/>
          <a:lstStyle/>
          <a:p>
            <a:fld id="{EE8BB318-25B9-4FFD-B6D7-24242EF18C92}"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If the audience</a:t>
            </a:r>
            <a:r>
              <a:rPr lang="en-US" baseline="0" dirty="0"/>
              <a:t> wants to know the answer, use PubMed Clinical Queries:</a:t>
            </a:r>
          </a:p>
          <a:p>
            <a:r>
              <a:rPr lang="en-US" baseline="0" dirty="0"/>
              <a:t>https://pubmed.ncbi.nlm.nih.gov/clinical/</a:t>
            </a:r>
          </a:p>
          <a:p>
            <a:endParaRPr lang="en-US" baseline="0" dirty="0"/>
          </a:p>
          <a:p>
            <a:r>
              <a:rPr lang="en-US" dirty="0"/>
              <a:t>Type in "Anal HPV high risk" and set the Clinical Study Category filter to "Diagnosis“</a:t>
            </a:r>
          </a:p>
          <a:p>
            <a:r>
              <a:rPr lang="en-US" dirty="0"/>
              <a:t>https://pubmed.ncbi.nlm.nih.gov/clinical/?term=anal+hpv+high+risk&amp;clinical_study_category=diagnosis</a:t>
            </a:r>
          </a:p>
        </p:txBody>
      </p:sp>
      <p:sp>
        <p:nvSpPr>
          <p:cNvPr id="4" name="Slide Number Placeholder 3"/>
          <p:cNvSpPr>
            <a:spLocks noGrp="1"/>
          </p:cNvSpPr>
          <p:nvPr>
            <p:ph type="sldNum" sz="quarter" idx="10"/>
          </p:nvPr>
        </p:nvSpPr>
        <p:spPr/>
        <p:txBody>
          <a:bodyPr/>
          <a:lstStyle/>
          <a:p>
            <a:fld id="{EE8BB318-25B9-4FFD-B6D7-24242EF18C92}"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 example for the introductory case, according to a 2019 meta-analysis study of 12 studies involving 2541 participants, the predictive value of anal cytology for detecting AIN+ showed a Sn of 79% and an </a:t>
            </a:r>
            <a:r>
              <a:rPr lang="en-US" dirty="0" err="1"/>
              <a:t>Sp</a:t>
            </a:r>
            <a:r>
              <a:rPr lang="en-US" dirty="0"/>
              <a:t> of 66%, so it may be effective in diagnosis for high-risk individuals but further studies are needed.</a:t>
            </a:r>
          </a:p>
          <a:p>
            <a:endParaRPr lang="en-US" dirty="0"/>
          </a:p>
          <a:p>
            <a:r>
              <a:rPr lang="en-US" dirty="0"/>
              <a:t>Chen 2019</a:t>
            </a:r>
          </a:p>
        </p:txBody>
      </p:sp>
      <p:sp>
        <p:nvSpPr>
          <p:cNvPr id="4" name="Slide Number Placeholder 3"/>
          <p:cNvSpPr>
            <a:spLocks noGrp="1"/>
          </p:cNvSpPr>
          <p:nvPr>
            <p:ph type="sldNum" sz="quarter" idx="10"/>
          </p:nvPr>
        </p:nvSpPr>
        <p:spPr/>
        <p:txBody>
          <a:bodyPr/>
          <a:lstStyle/>
          <a:p>
            <a:fld id="{EE8BB318-25B9-4FFD-B6D7-24242EF18C92}"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Write/Brainstorm an example of each (have the group split up into buzz groups of 2-3 and assign </a:t>
            </a:r>
            <a:r>
              <a:rPr lang="en-US" baseline="0" dirty="0"/>
              <a:t>different tasks).</a:t>
            </a:r>
          </a:p>
          <a:p>
            <a:pPr marL="228600" indent="-228600">
              <a:buAutoNum type="arabicPeriod"/>
            </a:pPr>
            <a:r>
              <a:rPr lang="en-US" baseline="0" dirty="0"/>
              <a:t>Background questions</a:t>
            </a:r>
          </a:p>
          <a:p>
            <a:pPr marL="228600" indent="-228600">
              <a:buAutoNum type="arabicPeriod"/>
            </a:pPr>
            <a:r>
              <a:rPr lang="en-US" baseline="0" dirty="0"/>
              <a:t>Population/Intervention/Comparison</a:t>
            </a:r>
          </a:p>
          <a:p>
            <a:pPr marL="228600" indent="-228600">
              <a:buAutoNum type="arabicPeriod"/>
            </a:pPr>
            <a:r>
              <a:rPr lang="en-US" baseline="0" dirty="0"/>
              <a:t>POEM</a:t>
            </a:r>
          </a:p>
          <a:p>
            <a:pPr marL="228600" indent="-228600">
              <a:buAutoNum type="arabicPeriod"/>
            </a:pPr>
            <a:r>
              <a:rPr lang="en-US" baseline="0" dirty="0"/>
              <a:t>DOE</a:t>
            </a:r>
          </a:p>
        </p:txBody>
      </p:sp>
      <p:sp>
        <p:nvSpPr>
          <p:cNvPr id="4" name="Slide Number Placeholder 3"/>
          <p:cNvSpPr>
            <a:spLocks noGrp="1"/>
          </p:cNvSpPr>
          <p:nvPr>
            <p:ph type="sldNum" sz="quarter" idx="10"/>
          </p:nvPr>
        </p:nvSpPr>
        <p:spPr/>
        <p:txBody>
          <a:bodyPr/>
          <a:lstStyle/>
          <a:p>
            <a:fld id="{EE8BB318-25B9-4FFD-B6D7-24242EF18C92}"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nSpc>
                <a:spcPct val="115000"/>
              </a:lnSpc>
              <a:spcBef>
                <a:spcPts val="300"/>
              </a:spcBef>
              <a:spcAft>
                <a:spcPts val="300"/>
              </a:spcAft>
              <a:buFont typeface="Symbol" panose="05050102010706020507" pitchFamily="18" charset="2"/>
              <a:buNone/>
            </a:pPr>
            <a:r>
              <a:rPr lang="en-US" dirty="0"/>
              <a:t>Note: </a:t>
            </a:r>
            <a:r>
              <a:rPr lang="en-US" sz="1800" dirty="0">
                <a:solidFill>
                  <a:srgbClr val="000000"/>
                </a:solidFill>
                <a:effectLst/>
                <a:latin typeface="Arial" panose="020B0604020202020204" pitchFamily="34" charset="0"/>
                <a:ea typeface="Arial" panose="020B0604020202020204" pitchFamily="34" charset="0"/>
              </a:rPr>
              <a:t>The introductory case lacks direct evidence and guidelines, purposefully highlighting an understudied minority population to engage discussion.</a:t>
            </a:r>
          </a:p>
          <a:p>
            <a:r>
              <a:rPr lang="en-US" dirty="0"/>
              <a:t>Cervical cancer, anal cancer, and even oropharyngeal cancer are topics that may be raised.</a:t>
            </a:r>
          </a:p>
          <a:p>
            <a:r>
              <a:rPr lang="en-US" dirty="0"/>
              <a:t>LGBTQI, equity, delivery of care and similar topics are encouraged – “flame wars” or overt divisive political discussions that divert from the educational content may warrant expert moderation. Be respectful, kind, open, and take time to listen to all positions.</a:t>
            </a:r>
          </a:p>
        </p:txBody>
      </p:sp>
      <p:sp>
        <p:nvSpPr>
          <p:cNvPr id="4" name="Slide Number Placeholder 3"/>
          <p:cNvSpPr>
            <a:spLocks noGrp="1"/>
          </p:cNvSpPr>
          <p:nvPr>
            <p:ph type="sldNum" sz="quarter" idx="10"/>
          </p:nvPr>
        </p:nvSpPr>
        <p:spPr/>
        <p:txBody>
          <a:bodyPr/>
          <a:lstStyle/>
          <a:p>
            <a:fld id="{EE8BB318-25B9-4FFD-B6D7-24242EF18C92}"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US" dirty="0"/>
              <a:t>What are some background questions?</a:t>
            </a:r>
          </a:p>
          <a:p>
            <a:pPr marL="514350" indent="-514350">
              <a:buFont typeface="+mj-lt"/>
              <a:buAutoNum type="arabicPeriod"/>
            </a:pPr>
            <a:r>
              <a:rPr lang="en-US" dirty="0"/>
              <a:t>What are your foreground PICO questions?</a:t>
            </a:r>
          </a:p>
          <a:p>
            <a:pPr marL="971550" lvl="1" indent="-514350">
              <a:buFont typeface="+mj-lt"/>
              <a:buAutoNum type="arabicPeriod"/>
            </a:pPr>
            <a:r>
              <a:rPr lang="en-US" dirty="0"/>
              <a:t>Population: "How would I describe a group of patients similar to mine?" </a:t>
            </a:r>
          </a:p>
          <a:p>
            <a:pPr marL="971550" lvl="1" indent="-514350">
              <a:buFont typeface="+mj-lt"/>
              <a:buAutoNum type="arabicPeriod"/>
            </a:pPr>
            <a:r>
              <a:rPr lang="en-US" dirty="0"/>
              <a:t>Intervention/Comparison: “What is the main intervention I am considering?” and “What is the main comparison/control?”</a:t>
            </a:r>
          </a:p>
          <a:p>
            <a:pPr marL="971550" lvl="1" indent="-514350">
              <a:buFont typeface="+mj-lt"/>
              <a:buAutoNum type="arabicPeriod"/>
            </a:pPr>
            <a:r>
              <a:rPr lang="en-US" dirty="0"/>
              <a:t>Outcomes Ask "What can I hope to accomplish?" or "What could this exposure really affect?“</a:t>
            </a:r>
          </a:p>
          <a:p>
            <a:pPr marL="1314450" lvl="2" indent="-514350"/>
            <a:r>
              <a:rPr lang="en-US" dirty="0"/>
              <a:t>What is a POEM?</a:t>
            </a:r>
          </a:p>
          <a:p>
            <a:pPr marL="1314450" lvl="2" indent="-514350"/>
            <a:r>
              <a:rPr lang="en-US" dirty="0"/>
              <a:t>What is a DOE?</a:t>
            </a:r>
          </a:p>
        </p:txBody>
      </p:sp>
      <p:sp>
        <p:nvSpPr>
          <p:cNvPr id="4" name="Slide Number Placeholder 3"/>
          <p:cNvSpPr>
            <a:spLocks noGrp="1"/>
          </p:cNvSpPr>
          <p:nvPr>
            <p:ph type="sldNum" sz="quarter" idx="10"/>
          </p:nvPr>
        </p:nvSpPr>
        <p:spPr/>
        <p:txBody>
          <a:bodyPr/>
          <a:lstStyle/>
          <a:p>
            <a:fld id="{EE8BB318-25B9-4FFD-B6D7-24242EF18C92}"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US" dirty="0"/>
              <a:t>What are some background questions?</a:t>
            </a:r>
          </a:p>
          <a:p>
            <a:pPr marL="514350" indent="-514350">
              <a:buFont typeface="+mj-lt"/>
              <a:buAutoNum type="arabicPeriod"/>
            </a:pPr>
            <a:r>
              <a:rPr lang="en-US" dirty="0"/>
              <a:t>What are your foreground PICO questions?</a:t>
            </a:r>
          </a:p>
          <a:p>
            <a:pPr marL="971550" lvl="1" indent="-514350">
              <a:buFont typeface="+mj-lt"/>
              <a:buAutoNum type="arabicPeriod"/>
            </a:pPr>
            <a:r>
              <a:rPr lang="en-US" dirty="0"/>
              <a:t>Population: "How would I describe a group of patients similar to mine?" </a:t>
            </a:r>
          </a:p>
          <a:p>
            <a:pPr marL="971550" lvl="1" indent="-514350">
              <a:buFont typeface="+mj-lt"/>
              <a:buAutoNum type="arabicPeriod"/>
            </a:pPr>
            <a:r>
              <a:rPr lang="en-US" dirty="0"/>
              <a:t>Intervention/Comparison: “What is the main intervention I am considering?” and “What is the main comparison/control?”</a:t>
            </a:r>
          </a:p>
          <a:p>
            <a:pPr marL="971550" lvl="1" indent="-514350">
              <a:buFont typeface="+mj-lt"/>
              <a:buAutoNum type="arabicPeriod"/>
            </a:pPr>
            <a:r>
              <a:rPr lang="en-US" dirty="0"/>
              <a:t>Outcomes Ask "What can I hope to accomplish?" or "What could this exposure really affect?“</a:t>
            </a:r>
          </a:p>
          <a:p>
            <a:pPr marL="1314450" lvl="2" indent="-514350"/>
            <a:r>
              <a:rPr lang="en-US" dirty="0"/>
              <a:t>What is a POEM?</a:t>
            </a:r>
          </a:p>
          <a:p>
            <a:pPr marL="1314450" lvl="2" indent="-514350"/>
            <a:r>
              <a:rPr lang="en-US" dirty="0"/>
              <a:t>What is a DOE?</a:t>
            </a:r>
          </a:p>
          <a:p>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514350" indent="-514350">
              <a:buFont typeface="+mj-lt"/>
              <a:buAutoNum type="arabicPeriod"/>
            </a:pPr>
            <a:r>
              <a:rPr lang="en-US" dirty="0"/>
              <a:t>What are some background questions?</a:t>
            </a:r>
          </a:p>
          <a:p>
            <a:pPr marL="514350" indent="-514350">
              <a:buFont typeface="+mj-lt"/>
              <a:buAutoNum type="arabicPeriod"/>
            </a:pPr>
            <a:r>
              <a:rPr lang="en-US" dirty="0"/>
              <a:t>What are your foreground PICO questions?</a:t>
            </a:r>
          </a:p>
          <a:p>
            <a:pPr marL="971550" lvl="1" indent="-514350">
              <a:buFont typeface="+mj-lt"/>
              <a:buAutoNum type="arabicPeriod"/>
            </a:pPr>
            <a:r>
              <a:rPr lang="en-US" dirty="0"/>
              <a:t>Population: "How would I describe a group of patients similar to mine?" </a:t>
            </a:r>
          </a:p>
          <a:p>
            <a:pPr marL="971550" lvl="1" indent="-514350">
              <a:buFont typeface="+mj-lt"/>
              <a:buAutoNum type="arabicPeriod"/>
            </a:pPr>
            <a:r>
              <a:rPr lang="en-US" dirty="0"/>
              <a:t>Intervention/Comparison: “What is the main intervention I am considering?” and “What is the main comparison/control?”</a:t>
            </a:r>
          </a:p>
          <a:p>
            <a:pPr marL="971550" lvl="1" indent="-514350">
              <a:buFont typeface="+mj-lt"/>
              <a:buAutoNum type="arabicPeriod"/>
            </a:pPr>
            <a:r>
              <a:rPr lang="en-US" dirty="0"/>
              <a:t>Outcomes Ask "What can I hope to accomplish?" or "What could this exposure really affect?“</a:t>
            </a:r>
          </a:p>
          <a:p>
            <a:pPr marL="1314450" lvl="2" indent="-514350"/>
            <a:r>
              <a:rPr lang="en-US" dirty="0"/>
              <a:t>What is a POEM?</a:t>
            </a:r>
          </a:p>
          <a:p>
            <a:pPr marL="1314450" lvl="2" indent="-514350"/>
            <a:r>
              <a:rPr lang="en-US" dirty="0"/>
              <a:t>What is a DOE?</a:t>
            </a:r>
          </a:p>
          <a:p>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a:t>
            </a:r>
            <a:r>
              <a:rPr lang="en-US" baseline="0" dirty="0"/>
              <a:t> is a summary of the steps you can take to develop a clinical question.  They are typically based on patient’s unmet needs or identified doctor educational needs that arise when you discuss the case with your senior or attending.</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Instructor:</a:t>
            </a:r>
            <a:r>
              <a:rPr lang="en-US" baseline="0" dirty="0"/>
              <a:t> Role-model your use in guiding the PICO question (making it appropriately specific or broaden it as needed) and type in the question into a few search engines to see if you can answer it in a few seconds:</a:t>
            </a:r>
          </a:p>
          <a:p>
            <a:pPr>
              <a:buFont typeface="Arial" pitchFamily="34" charset="0"/>
              <a:buChar char="•"/>
            </a:pPr>
            <a:r>
              <a:rPr lang="en-US" sz="1200" kern="0" dirty="0" err="1">
                <a:solidFill>
                  <a:srgbClr val="003399"/>
                </a:solidFill>
              </a:rPr>
              <a:t>PubMed</a:t>
            </a:r>
            <a:r>
              <a:rPr lang="en-US" sz="1200" kern="0" dirty="0">
                <a:solidFill>
                  <a:srgbClr val="003399"/>
                </a:solidFill>
              </a:rPr>
              <a:t> Clinical Queries     http://www.ncbi.nlm.nih.gov/pubmed/clinical</a:t>
            </a:r>
          </a:p>
          <a:p>
            <a:pPr marL="285750" indent="-285750">
              <a:buFont typeface="Arial" panose="020B0604020202020204" pitchFamily="34" charset="0"/>
              <a:buChar char="•"/>
            </a:pPr>
            <a:r>
              <a:rPr lang="en-US" sz="1200" kern="0" dirty="0">
                <a:solidFill>
                  <a:srgbClr val="003399"/>
                </a:solidFill>
              </a:rPr>
              <a:t>TRIP Database             http://www.tripdatabase.com/</a:t>
            </a:r>
          </a:p>
          <a:p>
            <a:pPr marL="285750" indent="-285750">
              <a:buFont typeface="Arial" panose="020B0604020202020204" pitchFamily="34" charset="0"/>
              <a:buChar char="•"/>
            </a:pPr>
            <a:r>
              <a:rPr lang="en-US" sz="1200" kern="0" dirty="0">
                <a:solidFill>
                  <a:srgbClr val="003399"/>
                </a:solidFill>
              </a:rPr>
              <a:t>Google Scholar             http://scholar.google.com/</a:t>
            </a:r>
          </a:p>
          <a:p>
            <a:pPr marL="285750" indent="-285750">
              <a:buFont typeface="Arial" panose="020B0604020202020204" pitchFamily="34" charset="0"/>
              <a:buChar char="•"/>
            </a:pPr>
            <a:r>
              <a:rPr lang="en-US" sz="1200" kern="0" dirty="0">
                <a:solidFill>
                  <a:srgbClr val="003399"/>
                </a:solidFill>
              </a:rPr>
              <a:t>Google “</a:t>
            </a:r>
            <a:r>
              <a:rPr lang="en-US" sz="1200" kern="0" dirty="0" err="1">
                <a:solidFill>
                  <a:srgbClr val="003399"/>
                </a:solidFill>
              </a:rPr>
              <a:t>site:.gov</a:t>
            </a:r>
            <a:r>
              <a:rPr lang="en-US" sz="1200" kern="0" dirty="0">
                <a:solidFill>
                  <a:srgbClr val="003399"/>
                </a:solidFill>
              </a:rPr>
              <a:t>”   (typical Google search with the search term </a:t>
            </a:r>
            <a:r>
              <a:rPr lang="en-US" sz="1200" kern="0" dirty="0" err="1">
                <a:solidFill>
                  <a:srgbClr val="003399"/>
                </a:solidFill>
              </a:rPr>
              <a:t>site:.gov</a:t>
            </a:r>
            <a:r>
              <a:rPr lang="en-US" sz="1200" kern="0" dirty="0">
                <a:solidFill>
                  <a:srgbClr val="003399"/>
                </a:solidFill>
              </a:rPr>
              <a:t> (no spaces) that</a:t>
            </a:r>
            <a:r>
              <a:rPr lang="en-US" sz="1200" kern="0" baseline="0" dirty="0">
                <a:solidFill>
                  <a:srgbClr val="003399"/>
                </a:solidFill>
              </a:rPr>
              <a:t> filters to only .</a:t>
            </a:r>
            <a:r>
              <a:rPr lang="en-US" sz="1200" kern="0" baseline="0" dirty="0" err="1">
                <a:solidFill>
                  <a:srgbClr val="003399"/>
                </a:solidFill>
              </a:rPr>
              <a:t>gov</a:t>
            </a:r>
            <a:r>
              <a:rPr lang="en-US" sz="1200" kern="0" baseline="0" dirty="0">
                <a:solidFill>
                  <a:srgbClr val="003399"/>
                </a:solidFill>
              </a:rPr>
              <a:t> websites, can also use </a:t>
            </a:r>
            <a:r>
              <a:rPr lang="en-US" sz="1200" kern="0" baseline="0" dirty="0" err="1">
                <a:solidFill>
                  <a:srgbClr val="003399"/>
                </a:solidFill>
              </a:rPr>
              <a:t>site:.edu</a:t>
            </a:r>
            <a:r>
              <a:rPr lang="en-US" sz="1200" kern="0" baseline="0" dirty="0">
                <a:solidFill>
                  <a:srgbClr val="003399"/>
                </a:solidFill>
              </a:rPr>
              <a:t> or </a:t>
            </a:r>
            <a:r>
              <a:rPr lang="en-US" sz="1200" kern="0" baseline="0" dirty="0" err="1">
                <a:solidFill>
                  <a:srgbClr val="003399"/>
                </a:solidFill>
              </a:rPr>
              <a:t>site:.org</a:t>
            </a:r>
            <a:r>
              <a:rPr lang="en-US" sz="1200" kern="0" baseline="0" dirty="0">
                <a:solidFill>
                  <a:srgbClr val="003399"/>
                </a:solidFill>
              </a:rPr>
              <a:t> , etc)</a:t>
            </a:r>
            <a:endParaRPr lang="en-US" sz="1200" kern="0" dirty="0">
              <a:solidFill>
                <a:srgbClr val="003399"/>
              </a:solidFill>
            </a:endParaRPr>
          </a:p>
          <a:p>
            <a:pPr marL="285750" indent="-285750">
              <a:buFont typeface="Arial" panose="020B0604020202020204" pitchFamily="34" charset="0"/>
              <a:buNone/>
            </a:pPr>
            <a:r>
              <a:rPr lang="en-US" sz="1200" kern="0" dirty="0">
                <a:solidFill>
                  <a:srgbClr val="003399"/>
                </a:solidFill>
              </a:rPr>
              <a:t>                                        http://www.google.com/#q=site:.gov+</a:t>
            </a:r>
          </a:p>
          <a:p>
            <a:pPr marL="285750" indent="-285750">
              <a:buFont typeface="Arial" panose="020B0604020202020204" pitchFamily="34" charset="0"/>
              <a:buNone/>
            </a:pPr>
            <a:endParaRPr lang="en-US" sz="1200" kern="0" dirty="0">
              <a:solidFill>
                <a:srgbClr val="003399"/>
              </a:solidFill>
            </a:endParaRPr>
          </a:p>
        </p:txBody>
      </p:sp>
      <p:sp>
        <p:nvSpPr>
          <p:cNvPr id="4" name="Slide Number Placeholder 3"/>
          <p:cNvSpPr>
            <a:spLocks noGrp="1"/>
          </p:cNvSpPr>
          <p:nvPr>
            <p:ph type="sldNum" sz="quarter" idx="10"/>
          </p:nvPr>
        </p:nvSpPr>
        <p:spPr/>
        <p:txBody>
          <a:bodyPr/>
          <a:lstStyle/>
          <a:p>
            <a:fld id="{EE8BB318-25B9-4FFD-B6D7-24242EF18C92}"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rest of the Information Mastery Modules will help you determine the usefulness</a:t>
            </a:r>
            <a:r>
              <a:rPr lang="en-US" baseline="0" dirty="0"/>
              <a:t> of your information sources.</a:t>
            </a:r>
          </a:p>
          <a:p>
            <a:r>
              <a:rPr lang="en-US" baseline="0" dirty="0"/>
              <a:t>Today’s module helped you focus your questions to be faster and smarter when developing a question.  This will guide you toward to resources you may use.</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effectLst/>
                <a:latin typeface="+mn-lt"/>
                <a:ea typeface="+mn-ea"/>
                <a:cs typeface="+mn-cs"/>
              </a:rPr>
              <a:t>Background and foreground questions may be a fundamental concept that the you may already take for granted, but deliberate thought on the matter will help you focus your clinical questions and work SMARTER and FASTER to find the answers!</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None/>
            </a:pPr>
            <a:r>
              <a:rPr lang="en-GB" sz="1200" dirty="0"/>
              <a:t> Remember that once you ask your question and you retrieve your evidenced-based answer, you should combine</a:t>
            </a:r>
          </a:p>
          <a:p>
            <a:pPr>
              <a:buNone/>
            </a:pPr>
            <a:r>
              <a:rPr lang="en-GB" sz="1200" dirty="0"/>
              <a:t>   Evidence + experience + patient goals of care</a:t>
            </a:r>
          </a:p>
          <a:p>
            <a:pPr>
              <a:buNone/>
            </a:pPr>
            <a:r>
              <a:rPr lang="en-GB" sz="1200" dirty="0"/>
              <a:t>Clinical Jazz (Improvisation) = Traditional EBM + Shared-Decision-making</a:t>
            </a:r>
          </a:p>
        </p:txBody>
      </p:sp>
      <p:sp>
        <p:nvSpPr>
          <p:cNvPr id="4" name="Slide Number Placeholder 3"/>
          <p:cNvSpPr>
            <a:spLocks noGrp="1"/>
          </p:cNvSpPr>
          <p:nvPr>
            <p:ph type="sldNum" sz="quarter" idx="10"/>
          </p:nvPr>
        </p:nvSpPr>
        <p:spPr/>
        <p:txBody>
          <a:bodyPr/>
          <a:lstStyle/>
          <a:p>
            <a:fld id="{EE8BB318-25B9-4FFD-B6D7-24242EF18C92}"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E8BB318-25B9-4FFD-B6D7-24242EF18C92}"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34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is a framework that may help you phrase your clinical questions and frame it</a:t>
            </a:r>
            <a:r>
              <a:rPr lang="en-US" baseline="0" dirty="0"/>
              <a:t> appropriately.</a:t>
            </a:r>
          </a:p>
          <a:p>
            <a:r>
              <a:rPr lang="en-US" baseline="0" dirty="0"/>
              <a:t>First of all, there are two types of questions.  Background questions are about the “who, what, where, when, why, how” of a disease.</a:t>
            </a:r>
          </a:p>
          <a:p>
            <a:endParaRPr lang="en-US" baseline="0" dirty="0"/>
          </a:p>
          <a:p>
            <a:r>
              <a:rPr lang="en-US" baseline="0" dirty="0"/>
              <a:t>You might find these answers in a book like Harrison’s Principles of Internal Medicine or the general information section of resources like </a:t>
            </a:r>
            <a:r>
              <a:rPr lang="en-US" baseline="0" dirty="0" err="1"/>
              <a:t>DynaMed</a:t>
            </a:r>
            <a:r>
              <a:rPr lang="en-US" baseline="0" dirty="0"/>
              <a:t>, EE+ or Up-to-Date.</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Take some time to brainstorm some background questions on the case.  After a few suggestions, reveal some possible/suggested answers.</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Foreground questions are more</a:t>
            </a:r>
            <a:r>
              <a:rPr lang="en-US" baseline="0" dirty="0"/>
              <a:t> targeted and specific.  </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Here is the general framework for clinical </a:t>
            </a:r>
            <a:r>
              <a:rPr lang="en-US" baseline="0" dirty="0"/>
              <a:t>questions. Typically, medical student questions are background (based on etiology/</a:t>
            </a:r>
            <a:r>
              <a:rPr lang="en-US" baseline="0" dirty="0" err="1"/>
              <a:t>pathophys</a:t>
            </a:r>
            <a:r>
              <a:rPr lang="en-US" baseline="0" dirty="0"/>
              <a:t>/pharmacology) while resident questions are foreground (what are the appropriate steps in workup and management)</a:t>
            </a:r>
            <a:endParaRPr lang="en-US" dirty="0"/>
          </a:p>
          <a:p>
            <a:r>
              <a:rPr lang="en-US" baseline="0" dirty="0"/>
              <a:t>If we look specifically at research studies, in order to develop a searchable clinical query, we need to phrase our foreground question into a targeted, specific “PICO” format.</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PICO format consists</a:t>
            </a:r>
            <a:r>
              <a:rPr lang="en-US" baseline="0" dirty="0"/>
              <a:t> of 4 basic components to keep in mind.</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Here are</a:t>
            </a:r>
            <a:r>
              <a:rPr lang="en-US" baseline="0" dirty="0"/>
              <a:t> some tips on focusing your PICO questions.</a:t>
            </a:r>
            <a:endParaRPr lang="en-US" dirty="0"/>
          </a:p>
        </p:txBody>
      </p:sp>
      <p:sp>
        <p:nvSpPr>
          <p:cNvPr id="4" name="Slide Number Placeholder 3"/>
          <p:cNvSpPr>
            <a:spLocks noGrp="1"/>
          </p:cNvSpPr>
          <p:nvPr>
            <p:ph type="sldNum" sz="quarter" idx="10"/>
          </p:nvPr>
        </p:nvSpPr>
        <p:spPr/>
        <p:txBody>
          <a:bodyPr/>
          <a:lstStyle/>
          <a:p>
            <a:fld id="{EE8BB318-25B9-4FFD-B6D7-24242EF18C92}"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798210"/>
            <a:ext cx="7772400" cy="1470025"/>
          </a:xfrm>
        </p:spPr>
        <p:txBody>
          <a:bodyPr>
            <a:normAutofit/>
          </a:bodyPr>
          <a:lstStyle>
            <a:lvl1pPr>
              <a:defRPr sz="3600" b="1" i="0">
                <a:solidFill>
                  <a:schemeClr val="accent3">
                    <a:lumMod val="50000"/>
                  </a:schemeClr>
                </a:solidFill>
                <a:latin typeface="Arial"/>
                <a:cs typeface="Arial"/>
              </a:defRPr>
            </a:lvl1pPr>
          </a:lstStyle>
          <a:p>
            <a:r>
              <a:rPr lang="en-US" dirty="0"/>
              <a:t>Click to edit Master title style</a:t>
            </a:r>
            <a:br>
              <a:rPr lang="en-US" dirty="0"/>
            </a:br>
            <a:r>
              <a:rPr lang="en-US" dirty="0"/>
              <a:t>Click to edit Master title style</a:t>
            </a:r>
          </a:p>
        </p:txBody>
      </p:sp>
      <p:sp>
        <p:nvSpPr>
          <p:cNvPr id="3" name="Subtitle 2"/>
          <p:cNvSpPr>
            <a:spLocks noGrp="1"/>
          </p:cNvSpPr>
          <p:nvPr>
            <p:ph type="subTitle" idx="1" hasCustomPrompt="1"/>
          </p:nvPr>
        </p:nvSpPr>
        <p:spPr>
          <a:xfrm>
            <a:off x="1371600" y="3767129"/>
            <a:ext cx="6400800" cy="1752600"/>
          </a:xfrm>
        </p:spPr>
        <p:txBody>
          <a:bodyPr/>
          <a:lstStyle>
            <a:lvl1pPr marL="0" indent="0" algn="ctr">
              <a:lnSpc>
                <a:spcPct val="100000"/>
              </a:lnSpc>
              <a:spcAft>
                <a:spcPts val="0"/>
              </a:spcAft>
              <a:buNone/>
              <a:defRPr b="0" i="0">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Author’s Name</a:t>
            </a:r>
            <a:br>
              <a:rPr lang="en-US" dirty="0"/>
            </a:br>
            <a:r>
              <a:rPr lang="en-US" dirty="0"/>
              <a:t>Author’s Name</a:t>
            </a:r>
          </a:p>
        </p:txBody>
      </p:sp>
    </p:spTree>
    <p:extLst>
      <p:ext uri="{BB962C8B-B14F-4D97-AF65-F5344CB8AC3E}">
        <p14:creationId xmlns:p14="http://schemas.microsoft.com/office/powerpoint/2010/main" val="57838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Content w/re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57200" y="1600200"/>
            <a:ext cx="8229600" cy="40577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p:cNvSpPr>
            <a:spLocks noGrp="1"/>
          </p:cNvSpPr>
          <p:nvPr>
            <p:ph type="body" sz="quarter" idx="10"/>
          </p:nvPr>
        </p:nvSpPr>
        <p:spPr>
          <a:xfrm>
            <a:off x="5975350" y="5658617"/>
            <a:ext cx="2711450" cy="358775"/>
          </a:xfrm>
        </p:spPr>
        <p:txBody>
          <a:bodyPr anchor="b">
            <a:normAutofit/>
          </a:bodyPr>
          <a:lstStyle>
            <a:lvl1pPr marL="0" indent="0" algn="r">
              <a:lnSpc>
                <a:spcPct val="100000"/>
              </a:lnSpc>
              <a:spcAft>
                <a:spcPts val="0"/>
              </a:spcAft>
              <a:buNone/>
              <a:defRPr sz="1000"/>
            </a:lvl1pPr>
          </a:lstStyle>
          <a:p>
            <a:pPr lvl="0"/>
            <a:r>
              <a:rPr lang="en-US"/>
              <a:t>Click to edit Master text styles</a:t>
            </a:r>
          </a:p>
        </p:txBody>
      </p:sp>
    </p:spTree>
    <p:extLst>
      <p:ext uri="{BB962C8B-B14F-4D97-AF65-F5344CB8AC3E}">
        <p14:creationId xmlns:p14="http://schemas.microsoft.com/office/powerpoint/2010/main" val="139361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w/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57200" y="1600200"/>
            <a:ext cx="8229600" cy="43523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42595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Compare w/ref">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760258" y="1600198"/>
            <a:ext cx="3926541" cy="4058419"/>
          </a:xfrm>
          <a:prstGeom prst="rect">
            <a:avLst/>
          </a:prstGeom>
        </p:spPr>
        <p:txBody>
          <a:bodyPr vert="horz" lIns="91440" tIns="45720" rIns="91440" bIns="45720" rtlCol="0">
            <a:normAutofit/>
          </a:bodyPr>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2"/>
          <p:cNvSpPr>
            <a:spLocks noGrp="1"/>
          </p:cNvSpPr>
          <p:nvPr>
            <p:ph idx="11"/>
          </p:nvPr>
        </p:nvSpPr>
        <p:spPr>
          <a:xfrm>
            <a:off x="457200" y="1600198"/>
            <a:ext cx="3926541" cy="4058419"/>
          </a:xfrm>
          <a:prstGeom prst="rect">
            <a:avLst/>
          </a:prstGeom>
        </p:spPr>
        <p:txBody>
          <a:bodyPr vert="horz" lIns="91440" tIns="45720" rIns="91440" bIns="45720" rtlCol="0">
            <a:normAutofit/>
          </a:bodyPr>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7"/>
          <p:cNvSpPr>
            <a:spLocks noGrp="1"/>
          </p:cNvSpPr>
          <p:nvPr>
            <p:ph type="body" sz="quarter" idx="10"/>
          </p:nvPr>
        </p:nvSpPr>
        <p:spPr>
          <a:xfrm>
            <a:off x="5975350" y="5658617"/>
            <a:ext cx="2711450" cy="358775"/>
          </a:xfrm>
        </p:spPr>
        <p:txBody>
          <a:bodyPr anchor="b">
            <a:normAutofit/>
          </a:bodyPr>
          <a:lstStyle>
            <a:lvl1pPr marL="0" indent="0" algn="r">
              <a:lnSpc>
                <a:spcPct val="100000"/>
              </a:lnSpc>
              <a:spcAft>
                <a:spcPts val="0"/>
              </a:spcAft>
              <a:buNone/>
              <a:defRPr sz="1000"/>
            </a:lvl1pPr>
          </a:lstStyle>
          <a:p>
            <a:pPr lvl="0"/>
            <a:r>
              <a:rPr lang="en-US"/>
              <a:t>Click to edit Master text styles</a:t>
            </a:r>
          </a:p>
        </p:txBody>
      </p:sp>
    </p:spTree>
    <p:extLst>
      <p:ext uri="{BB962C8B-B14F-4D97-AF65-F5344CB8AC3E}">
        <p14:creationId xmlns:p14="http://schemas.microsoft.com/office/powerpoint/2010/main" val="2051608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idx="1"/>
          </p:nvPr>
        </p:nvSpPr>
        <p:spPr>
          <a:xfrm>
            <a:off x="4760258" y="1600198"/>
            <a:ext cx="3926541" cy="4424083"/>
          </a:xfrm>
          <a:prstGeom prst="rect">
            <a:avLst/>
          </a:prstGeom>
        </p:spPr>
        <p:txBody>
          <a:bodyPr vert="horz" lIns="91440" tIns="45720" rIns="91440" bIns="45720" rtlCol="0">
            <a:normAutofit/>
          </a:bodyPr>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2"/>
          <p:cNvSpPr>
            <a:spLocks noGrp="1"/>
          </p:cNvSpPr>
          <p:nvPr>
            <p:ph idx="11"/>
          </p:nvPr>
        </p:nvSpPr>
        <p:spPr>
          <a:xfrm>
            <a:off x="457200" y="1600198"/>
            <a:ext cx="3926541" cy="4424083"/>
          </a:xfrm>
          <a:prstGeom prst="rect">
            <a:avLst/>
          </a:prstGeom>
        </p:spPr>
        <p:txBody>
          <a:bodyPr vert="horz" lIns="91440" tIns="45720" rIns="91440" bIns="45720" rtlCol="0">
            <a:normAutofit/>
          </a:bodyPr>
          <a:lstStyle>
            <a:lvl1pPr>
              <a:defRPr sz="2800"/>
            </a:lvl1pPr>
            <a:lvl2pPr>
              <a:defRPr sz="2400"/>
            </a:lvl2pPr>
            <a:lvl3pPr>
              <a:defRPr sz="200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92618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86614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1568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9"/>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1"/>
            <a:ext cx="8229600" cy="3875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66364502"/>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Lst>
  <p:txStyles>
    <p:titleStyle>
      <a:lvl1pPr algn="ctr" defTabSz="457200" rtl="0" eaLnBrk="1" latinLnBrk="0" hangingPunct="1">
        <a:spcBef>
          <a:spcPct val="0"/>
        </a:spcBef>
        <a:buNone/>
        <a:defRPr sz="3600" b="1" i="0" kern="1200">
          <a:solidFill>
            <a:schemeClr val="accent3">
              <a:lumMod val="50000"/>
            </a:schemeClr>
          </a:solidFill>
          <a:latin typeface="Arial"/>
          <a:ea typeface="+mj-ea"/>
          <a:cs typeface="Arial"/>
        </a:defRPr>
      </a:lvl1pPr>
    </p:titleStyle>
    <p:bodyStyle>
      <a:lvl1pPr marL="457200" indent="-457200" algn="l" defTabSz="457200" rtl="0" eaLnBrk="1" latinLnBrk="0" hangingPunct="1">
        <a:lnSpc>
          <a:spcPct val="80000"/>
        </a:lnSpc>
        <a:spcBef>
          <a:spcPts val="0"/>
        </a:spcBef>
        <a:spcAft>
          <a:spcPts val="1200"/>
        </a:spcAft>
        <a:buClr>
          <a:schemeClr val="accent3">
            <a:lumMod val="50000"/>
          </a:schemeClr>
        </a:buClr>
        <a:buFont typeface="Arial"/>
        <a:buChar char="•"/>
        <a:defRPr sz="3200" b="0" i="0" kern="1200">
          <a:solidFill>
            <a:schemeClr val="tx1"/>
          </a:solidFill>
          <a:latin typeface="Arial"/>
          <a:ea typeface="+mn-ea"/>
          <a:cs typeface="Arial"/>
        </a:defRPr>
      </a:lvl1pPr>
      <a:lvl2pPr marL="914400" indent="-457200" algn="l" defTabSz="457200" rtl="0" eaLnBrk="1" latinLnBrk="0" hangingPunct="1">
        <a:lnSpc>
          <a:spcPct val="80000"/>
        </a:lnSpc>
        <a:spcBef>
          <a:spcPts val="0"/>
        </a:spcBef>
        <a:spcAft>
          <a:spcPts val="1200"/>
        </a:spcAft>
        <a:buClr>
          <a:schemeClr val="accent3">
            <a:lumMod val="50000"/>
          </a:schemeClr>
        </a:buClr>
        <a:buFont typeface="Arial"/>
        <a:buChar char="•"/>
        <a:defRPr sz="2800" b="0" i="0" kern="1200">
          <a:solidFill>
            <a:schemeClr val="tx1"/>
          </a:solidFill>
          <a:latin typeface="Arial"/>
          <a:ea typeface="+mn-ea"/>
          <a:cs typeface="Arial"/>
        </a:defRPr>
      </a:lvl2pPr>
      <a:lvl3pPr marL="1257300" indent="-342900" algn="l" defTabSz="457200" rtl="0" eaLnBrk="1" latinLnBrk="0" hangingPunct="1">
        <a:lnSpc>
          <a:spcPct val="80000"/>
        </a:lnSpc>
        <a:spcBef>
          <a:spcPts val="0"/>
        </a:spcBef>
        <a:spcAft>
          <a:spcPts val="1200"/>
        </a:spcAft>
        <a:buClr>
          <a:schemeClr val="accent3">
            <a:lumMod val="50000"/>
          </a:schemeClr>
        </a:buClr>
        <a:buFont typeface="Arial"/>
        <a:buChar char="•"/>
        <a:defRPr sz="2400" b="0" i="0" kern="1200">
          <a:solidFill>
            <a:schemeClr val="tx1"/>
          </a:solidFill>
          <a:latin typeface="Arial"/>
          <a:ea typeface="+mn-ea"/>
          <a:cs typeface="Arial"/>
        </a:defRPr>
      </a:lvl3pPr>
      <a:lvl4pPr marL="1714500" indent="-342900" algn="l" defTabSz="457200" rtl="0" eaLnBrk="1" latinLnBrk="0" hangingPunct="1">
        <a:lnSpc>
          <a:spcPct val="80000"/>
        </a:lnSpc>
        <a:spcBef>
          <a:spcPts val="0"/>
        </a:spcBef>
        <a:spcAft>
          <a:spcPts val="1200"/>
        </a:spcAft>
        <a:buClr>
          <a:schemeClr val="accent3">
            <a:lumMod val="50000"/>
          </a:schemeClr>
        </a:buClr>
        <a:buFont typeface="Arial"/>
        <a:buChar char="•"/>
        <a:defRPr sz="2000" b="0" i="0" kern="1200">
          <a:solidFill>
            <a:schemeClr val="tx1"/>
          </a:solidFill>
          <a:latin typeface="Arial"/>
          <a:ea typeface="+mn-ea"/>
          <a:cs typeface="Arial"/>
        </a:defRPr>
      </a:lvl4pPr>
      <a:lvl5pPr marL="2171700" indent="-342900" algn="l" defTabSz="457200" rtl="0" eaLnBrk="1" latinLnBrk="0" hangingPunct="1">
        <a:lnSpc>
          <a:spcPct val="80000"/>
        </a:lnSpc>
        <a:spcBef>
          <a:spcPts val="0"/>
        </a:spcBef>
        <a:spcAft>
          <a:spcPts val="1200"/>
        </a:spcAft>
        <a:buClr>
          <a:schemeClr val="accent3">
            <a:lumMod val="50000"/>
          </a:schemeClr>
        </a:buClr>
        <a:buFont typeface="Arial"/>
        <a:buChar char="•"/>
        <a:defRPr sz="2000" b="0" i="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img.timeinc.net/time/daily/2007/0702/a_scevidence_0214.jp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tools.acc.org/ASCVD-Risk-Estimator-Plus/#!/calculate/estimate/"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www.aafp.org/journals/afp/authors/ebm-toolkit/resources.html"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hyperlink" Target="http://www.networks.nhs.uk/nhs-networks/mk-impacte/documents/Puns%20and%20Dens%20booklet%20v2.4.pdf" TargetMode="External"/><Relationship Id="rId4" Type="http://schemas.openxmlformats.org/officeDocument/2006/relationships/hyperlink" Target="http://www.cebm.net/index.aspx?o=1023"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www.cebm.net/index.aspx?o=1023" TargetMode="External"/><Relationship Id="rId3" Type="http://schemas.openxmlformats.org/officeDocument/2006/relationships/hyperlink" Target="http://medlib.bu.edu/busm/fif/" TargetMode="External"/><Relationship Id="rId7" Type="http://schemas.openxmlformats.org/officeDocument/2006/relationships/hyperlink" Target="http://medicine.tufts.edu/Education/Academic-Departments/Clinical-Departments/Family-Medicine/Center-for-Information-Mastery/Concepts-of-Information-Mastery"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hyperlink" Target="http://www.dartmouth.edu/~biomed/resources.htmld/guides/FindingGoodAnswers.pdf" TargetMode="External"/><Relationship Id="rId5" Type="http://schemas.openxmlformats.org/officeDocument/2006/relationships/hyperlink" Target="http://www.dartmouth.edu/~biomed/resources.htmld/guides/ebm_resources.shtml" TargetMode="External"/><Relationship Id="rId4" Type="http://schemas.openxmlformats.org/officeDocument/2006/relationships/hyperlink" Target="http://www.bumc.bu.edu/oaa/files/2013/10/BUSM-FIF.pdf"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670" y="2167326"/>
            <a:ext cx="4295163" cy="1470025"/>
          </a:xfrm>
        </p:spPr>
        <p:txBody>
          <a:bodyPr>
            <a:noAutofit/>
          </a:bodyPr>
          <a:lstStyle/>
          <a:p>
            <a:r>
              <a:rPr lang="en-US" dirty="0"/>
              <a:t>Developing Clinical Questions</a:t>
            </a:r>
          </a:p>
        </p:txBody>
      </p:sp>
      <p:sp>
        <p:nvSpPr>
          <p:cNvPr id="3" name="Subtitle 2"/>
          <p:cNvSpPr>
            <a:spLocks noGrp="1"/>
          </p:cNvSpPr>
          <p:nvPr>
            <p:ph type="subTitle" idx="1"/>
          </p:nvPr>
        </p:nvSpPr>
        <p:spPr>
          <a:xfrm>
            <a:off x="251670" y="4136245"/>
            <a:ext cx="4620236" cy="1752600"/>
          </a:xfrm>
        </p:spPr>
        <p:txBody>
          <a:bodyPr/>
          <a:lstStyle/>
          <a:p>
            <a:r>
              <a:rPr lang="en-US" dirty="0"/>
              <a:t>Clinton Pong, MD</a:t>
            </a:r>
          </a:p>
        </p:txBody>
      </p:sp>
      <p:pic>
        <p:nvPicPr>
          <p:cNvPr id="4" name="Picture 6" descr="http://img.timeinc.net/time/daily/2007/0702/a_scevidence_02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22240" y="2345204"/>
            <a:ext cx="4085615" cy="2667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871906" y="5018610"/>
            <a:ext cx="4135949" cy="215444"/>
          </a:xfrm>
          <a:prstGeom prst="rect">
            <a:avLst/>
          </a:prstGeom>
        </p:spPr>
        <p:txBody>
          <a:bodyPr wrap="square">
            <a:spAutoFit/>
          </a:bodyPr>
          <a:lstStyle/>
          <a:p>
            <a:pPr algn="ctr"/>
            <a:r>
              <a:rPr lang="en-US" sz="800" dirty="0">
                <a:hlinkClick r:id="rId4"/>
              </a:rPr>
              <a:t>http://img.timeinc.net/time/daily/2007/0702/a_scevidence_0214.jpg</a:t>
            </a:r>
            <a:endParaRPr lang="en-US" sz="800" dirty="0"/>
          </a:p>
        </p:txBody>
      </p:sp>
    </p:spTree>
    <p:extLst>
      <p:ext uri="{BB962C8B-B14F-4D97-AF65-F5344CB8AC3E}">
        <p14:creationId xmlns:p14="http://schemas.microsoft.com/office/powerpoint/2010/main" val="2893109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dirty="0"/>
              <a:t>Intro Case: Foreground PICO </a:t>
            </a:r>
            <a:br>
              <a:rPr lang="en-US" dirty="0"/>
            </a:br>
            <a:r>
              <a:rPr lang="en-US" dirty="0"/>
              <a:t>Question Brainstorming</a:t>
            </a:r>
          </a:p>
        </p:txBody>
      </p:sp>
      <p:sp>
        <p:nvSpPr>
          <p:cNvPr id="4" name="Content Placeholder 3"/>
          <p:cNvSpPr>
            <a:spLocks noGrp="1"/>
          </p:cNvSpPr>
          <p:nvPr>
            <p:ph idx="1"/>
          </p:nvPr>
        </p:nvSpPr>
        <p:spPr>
          <a:xfrm>
            <a:off x="2377439" y="1463040"/>
            <a:ext cx="6581833" cy="4352365"/>
          </a:xfrm>
        </p:spPr>
        <p:txBody>
          <a:bodyPr>
            <a:noAutofit/>
          </a:bodyPr>
          <a:lstStyle/>
          <a:p>
            <a:r>
              <a:rPr lang="en-US" sz="2000" dirty="0"/>
              <a:t>Problem/Population</a:t>
            </a:r>
          </a:p>
          <a:p>
            <a:pPr lvl="1"/>
            <a:r>
              <a:rPr lang="en-US" sz="1800" dirty="0"/>
              <a:t>“In adult patients with high risk sexual contact”</a:t>
            </a:r>
          </a:p>
          <a:p>
            <a:r>
              <a:rPr lang="en-US" sz="2000" dirty="0"/>
              <a:t>Intervention</a:t>
            </a:r>
          </a:p>
          <a:p>
            <a:pPr lvl="1"/>
            <a:r>
              <a:rPr lang="en-US" sz="1800" dirty="0"/>
              <a:t>“Does performing an anal cytological test and/or HPV test”</a:t>
            </a:r>
          </a:p>
          <a:p>
            <a:r>
              <a:rPr lang="en-US" sz="2000" dirty="0"/>
              <a:t>Comparison</a:t>
            </a:r>
          </a:p>
          <a:p>
            <a:pPr lvl="1"/>
            <a:r>
              <a:rPr lang="en-US" sz="1800" dirty="0"/>
              <a:t>“Compared to placebo”</a:t>
            </a:r>
          </a:p>
          <a:p>
            <a:r>
              <a:rPr lang="en-US" sz="2000" dirty="0"/>
              <a:t>Outcome</a:t>
            </a:r>
          </a:p>
          <a:p>
            <a:pPr lvl="1"/>
            <a:r>
              <a:rPr lang="en-US" sz="1800" dirty="0"/>
              <a:t>“Prevent development of anal precursor lesions”</a:t>
            </a:r>
          </a:p>
          <a:p>
            <a:pPr lvl="1">
              <a:buNone/>
            </a:pPr>
            <a:r>
              <a:rPr lang="en-US" sz="1800" dirty="0"/>
              <a:t>                                    OR</a:t>
            </a:r>
          </a:p>
          <a:p>
            <a:pPr lvl="1"/>
            <a:r>
              <a:rPr lang="en-US" sz="1800" dirty="0"/>
              <a:t>“Prevent development of anal cancer?”</a:t>
            </a:r>
            <a:endParaRPr lang="en-US" dirty="0"/>
          </a:p>
        </p:txBody>
      </p:sp>
      <p:grpSp>
        <p:nvGrpSpPr>
          <p:cNvPr id="8" name="Group 16"/>
          <p:cNvGrpSpPr/>
          <p:nvPr/>
        </p:nvGrpSpPr>
        <p:grpSpPr>
          <a:xfrm>
            <a:off x="640080" y="1600200"/>
            <a:ext cx="1473201" cy="4031959"/>
            <a:chOff x="888999" y="1600200"/>
            <a:chExt cx="1473201" cy="4031959"/>
          </a:xfrm>
        </p:grpSpPr>
        <p:sp>
          <p:nvSpPr>
            <p:cNvPr id="3" name="Isosceles Triangle 2"/>
            <p:cNvSpPr/>
            <p:nvPr/>
          </p:nvSpPr>
          <p:spPr>
            <a:xfrm rot="10800000">
              <a:off x="888999" y="1600200"/>
              <a:ext cx="1473201" cy="1066800"/>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chemeClr val="tx1"/>
                </a:solidFill>
              </a:endParaRPr>
            </a:p>
          </p:txBody>
        </p:sp>
        <p:sp>
          <p:nvSpPr>
            <p:cNvPr id="5" name="Oval 4"/>
            <p:cNvSpPr/>
            <p:nvPr/>
          </p:nvSpPr>
          <p:spPr>
            <a:xfrm>
              <a:off x="952499" y="2895759"/>
              <a:ext cx="1346200" cy="1219041"/>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solidFill>
                    <a:schemeClr val="tx1"/>
                  </a:solidFill>
                  <a:latin typeface="Arial" panose="020B0604020202020204" pitchFamily="34" charset="0"/>
                  <a:cs typeface="Arial" panose="020B0604020202020204" pitchFamily="34" charset="0"/>
                </a:rPr>
                <a:t>I    C</a:t>
              </a:r>
            </a:p>
          </p:txBody>
        </p:sp>
        <p:sp>
          <p:nvSpPr>
            <p:cNvPr id="6" name="Rectangle 5"/>
            <p:cNvSpPr/>
            <p:nvPr/>
          </p:nvSpPr>
          <p:spPr>
            <a:xfrm>
              <a:off x="996949" y="4445000"/>
              <a:ext cx="1257300" cy="1187159"/>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solidFill>
                    <a:schemeClr val="tx1"/>
                  </a:solidFill>
                  <a:latin typeface="Arial" panose="020B0604020202020204" pitchFamily="34" charset="0"/>
                  <a:cs typeface="Arial" panose="020B0604020202020204" pitchFamily="34" charset="0"/>
                </a:rPr>
                <a:t>O</a:t>
              </a:r>
            </a:p>
          </p:txBody>
        </p:sp>
        <p:sp>
          <p:nvSpPr>
            <p:cNvPr id="7" name="TextBox 6"/>
            <p:cNvSpPr txBox="1"/>
            <p:nvPr/>
          </p:nvSpPr>
          <p:spPr>
            <a:xfrm>
              <a:off x="1473199" y="1776740"/>
              <a:ext cx="304800"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P</a:t>
              </a:r>
            </a:p>
          </p:txBody>
        </p:sp>
        <p:cxnSp>
          <p:nvCxnSpPr>
            <p:cNvPr id="12" name="Straight Connector 11"/>
            <p:cNvCxnSpPr>
              <a:stCxn id="5" idx="0"/>
              <a:endCxn id="5" idx="4"/>
            </p:cNvCxnSpPr>
            <p:nvPr/>
          </p:nvCxnSpPr>
          <p:spPr>
            <a:xfrm>
              <a:off x="1625599" y="2895759"/>
              <a:ext cx="0" cy="1219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0"/>
              <a:endCxn id="6" idx="2"/>
            </p:cNvCxnSpPr>
            <p:nvPr/>
          </p:nvCxnSpPr>
          <p:spPr>
            <a:xfrm>
              <a:off x="1625599" y="4445000"/>
              <a:ext cx="0" cy="118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1"/>
              <a:endCxn id="6" idx="3"/>
            </p:cNvCxnSpPr>
            <p:nvPr/>
          </p:nvCxnSpPr>
          <p:spPr>
            <a:xfrm>
              <a:off x="996949" y="5038580"/>
              <a:ext cx="12573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377439" y="5584572"/>
            <a:ext cx="6766560" cy="461665"/>
          </a:xfrm>
          <a:prstGeom prst="rect">
            <a:avLst/>
          </a:prstGeom>
          <a:noFill/>
        </p:spPr>
        <p:txBody>
          <a:bodyPr wrap="square" rtlCol="0">
            <a:spAutoFit/>
          </a:bodyPr>
          <a:lstStyle/>
          <a:p>
            <a:pPr algn="ctr"/>
            <a:r>
              <a:rPr lang="en-US" sz="2400" b="1" i="1" dirty="0">
                <a:latin typeface="Arial" panose="020B0604020202020204" pitchFamily="34" charset="0"/>
                <a:cs typeface="Arial" panose="020B0604020202020204" pitchFamily="34" charset="0"/>
              </a:rPr>
              <a:t>Are these outcomes our patient cares about?</a:t>
            </a:r>
          </a:p>
        </p:txBody>
      </p:sp>
    </p:spTree>
    <p:extLst>
      <p:ext uri="{BB962C8B-B14F-4D97-AF65-F5344CB8AC3E}">
        <p14:creationId xmlns:p14="http://schemas.microsoft.com/office/powerpoint/2010/main" val="265314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up)">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up)">
                                      <p:cBhvr>
                                        <p:cTn id="15" dur="500"/>
                                        <p:tgtEl>
                                          <p:spTgt spid="4">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wipe(up)">
                                      <p:cBhvr>
                                        <p:cTn id="18" dur="500"/>
                                        <p:tgtEl>
                                          <p:spTgt spid="4">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up)">
                                      <p:cBhvr>
                                        <p:cTn id="23" dur="500"/>
                                        <p:tgtEl>
                                          <p:spTgt spid="4">
                                            <p:txEl>
                                              <p:pRg st="4" end="4"/>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4">
                                            <p:txEl>
                                              <p:pRg st="5" end="5"/>
                                            </p:txEl>
                                          </p:spTgt>
                                        </p:tgtEl>
                                        <p:attrNameLst>
                                          <p:attrName>style.visibility</p:attrName>
                                        </p:attrNameLst>
                                      </p:cBhvr>
                                      <p:to>
                                        <p:strVal val="visible"/>
                                      </p:to>
                                    </p:set>
                                    <p:animEffect transition="in" filter="wipe(up)">
                                      <p:cBhvr>
                                        <p:cTn id="26" dur="500"/>
                                        <p:tgtEl>
                                          <p:spTgt spid="4">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wipe(up)">
                                      <p:cBhvr>
                                        <p:cTn id="31" dur="500"/>
                                        <p:tgtEl>
                                          <p:spTgt spid="4">
                                            <p:txEl>
                                              <p:pRg st="6" end="6"/>
                                            </p:txEl>
                                          </p:spTgt>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4">
                                            <p:txEl>
                                              <p:pRg st="7" end="7"/>
                                            </p:txEl>
                                          </p:spTgt>
                                        </p:tgtEl>
                                        <p:attrNameLst>
                                          <p:attrName>style.visibility</p:attrName>
                                        </p:attrNameLst>
                                      </p:cBhvr>
                                      <p:to>
                                        <p:strVal val="visible"/>
                                      </p:to>
                                    </p:set>
                                    <p:animEffect transition="in" filter="wipe(up)">
                                      <p:cBhvr>
                                        <p:cTn id="34" dur="500"/>
                                        <p:tgtEl>
                                          <p:spTgt spid="4">
                                            <p:txEl>
                                              <p:pRg st="7" end="7"/>
                                            </p:txEl>
                                          </p:spTgt>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wipe(up)">
                                      <p:cBhvr>
                                        <p:cTn id="37" dur="500"/>
                                        <p:tgtEl>
                                          <p:spTgt spid="4">
                                            <p:txEl>
                                              <p:pRg st="8" end="8"/>
                                            </p:txEl>
                                          </p:spTgt>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Effect transition="in" filter="wipe(up)">
                                      <p:cBhvr>
                                        <p:cTn id="40" dur="500"/>
                                        <p:tgtEl>
                                          <p:spTgt spid="4">
                                            <p:txEl>
                                              <p:pRg st="9" end="9"/>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left)">
                                      <p:cBhvr>
                                        <p:cTn id="4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a:bodyPr>
          <a:lstStyle/>
          <a:p>
            <a:r>
              <a:rPr lang="en-US" dirty="0"/>
              <a:t>The Patient is What Matters</a:t>
            </a:r>
          </a:p>
        </p:txBody>
      </p:sp>
      <p:sp>
        <p:nvSpPr>
          <p:cNvPr id="2" name="Content Placeholder 1"/>
          <p:cNvSpPr>
            <a:spLocks noGrp="1"/>
          </p:cNvSpPr>
          <p:nvPr>
            <p:ph idx="1"/>
          </p:nvPr>
        </p:nvSpPr>
        <p:spPr>
          <a:xfrm>
            <a:off x="314873" y="2826327"/>
            <a:ext cx="3926541" cy="2767635"/>
          </a:xfrm>
        </p:spPr>
        <p:txBody>
          <a:bodyPr>
            <a:normAutofit/>
          </a:bodyPr>
          <a:lstStyle/>
          <a:p>
            <a:pPr>
              <a:defRPr/>
            </a:pPr>
            <a:r>
              <a:rPr lang="en-US" sz="2400" dirty="0"/>
              <a:t>Measure outcomes that are markers for disease.</a:t>
            </a:r>
          </a:p>
          <a:p>
            <a:r>
              <a:rPr lang="en-US" sz="2400" dirty="0"/>
              <a:t>“Silent </a:t>
            </a:r>
            <a:br>
              <a:rPr lang="en-US" sz="2400" dirty="0"/>
            </a:br>
            <a:r>
              <a:rPr lang="en-US" sz="2400" dirty="0"/>
              <a:t>numbers”</a:t>
            </a:r>
          </a:p>
          <a:p>
            <a:pPr>
              <a:defRPr/>
            </a:pPr>
            <a:endParaRPr lang="en-US" sz="2400" dirty="0"/>
          </a:p>
          <a:p>
            <a:pPr>
              <a:defRPr/>
            </a:pPr>
            <a:endParaRPr lang="en-US" sz="2400" dirty="0"/>
          </a:p>
          <a:p>
            <a:endParaRPr lang="en-US" sz="2400" dirty="0"/>
          </a:p>
        </p:txBody>
      </p:sp>
      <p:sp>
        <p:nvSpPr>
          <p:cNvPr id="3" name="Content Placeholder 2"/>
          <p:cNvSpPr>
            <a:spLocks noGrp="1"/>
          </p:cNvSpPr>
          <p:nvPr>
            <p:ph idx="11"/>
          </p:nvPr>
        </p:nvSpPr>
        <p:spPr>
          <a:xfrm>
            <a:off x="4645017" y="2826327"/>
            <a:ext cx="3926541" cy="2767635"/>
          </a:xfrm>
        </p:spPr>
        <p:txBody>
          <a:bodyPr vert="horz" lIns="91440" tIns="45720" rIns="91440" bIns="45720" rtlCol="0">
            <a:normAutofit/>
          </a:bodyPr>
          <a:lstStyle/>
          <a:p>
            <a:pPr>
              <a:defRPr/>
            </a:pPr>
            <a:r>
              <a:rPr lang="en-US" sz="2400" dirty="0"/>
              <a:t>Measure outcomes that our patients care about.</a:t>
            </a:r>
          </a:p>
          <a:p>
            <a:pPr>
              <a:defRPr/>
            </a:pPr>
            <a:r>
              <a:rPr lang="en-US" sz="2400" dirty="0"/>
              <a:t>They have the potential to change the way we practice!</a:t>
            </a:r>
          </a:p>
          <a:p>
            <a:pPr>
              <a:defRPr/>
            </a:pPr>
            <a:endParaRPr lang="en-US" sz="2400" dirty="0"/>
          </a:p>
        </p:txBody>
      </p:sp>
      <p:sp>
        <p:nvSpPr>
          <p:cNvPr id="312324" name="Rectangle 4"/>
          <p:cNvSpPr>
            <a:spLocks noGrp="1" noChangeArrowheads="1"/>
          </p:cNvSpPr>
          <p:nvPr>
            <p:ph type="body" sz="quarter" idx="10"/>
          </p:nvPr>
        </p:nvSpPr>
        <p:spPr/>
        <p:txBody>
          <a:bodyPr>
            <a:normAutofit/>
          </a:bodyPr>
          <a:lstStyle/>
          <a:p>
            <a:pPr lvl="0">
              <a:spcBef>
                <a:spcPct val="20000"/>
              </a:spcBef>
              <a:buClr>
                <a:srgbClr val="C0504D"/>
              </a:buClr>
              <a:defRPr/>
            </a:pPr>
            <a:r>
              <a:rPr lang="en-US" dirty="0">
                <a:solidFill>
                  <a:prstClr val="black"/>
                </a:solidFill>
              </a:rPr>
              <a:t>(</a:t>
            </a:r>
            <a:r>
              <a:rPr lang="en-US" dirty="0" err="1">
                <a:solidFill>
                  <a:prstClr val="black"/>
                </a:solidFill>
              </a:rPr>
              <a:t>Slawson</a:t>
            </a:r>
            <a:r>
              <a:rPr lang="en-US" dirty="0">
                <a:solidFill>
                  <a:prstClr val="black"/>
                </a:solidFill>
              </a:rPr>
              <a:t>, 1994)</a:t>
            </a:r>
            <a:endParaRPr lang="en-US" dirty="0"/>
          </a:p>
        </p:txBody>
      </p:sp>
      <p:sp>
        <p:nvSpPr>
          <p:cNvPr id="312323" name="Rectangle 3"/>
          <p:cNvSpPr>
            <a:spLocks noGrp="1" noChangeArrowheads="1"/>
          </p:cNvSpPr>
          <p:nvPr>
            <p:ph type="body" sz="quarter" idx="4294967295"/>
          </p:nvPr>
        </p:nvSpPr>
        <p:spPr>
          <a:xfrm>
            <a:off x="4289960" y="1602586"/>
            <a:ext cx="4636655" cy="956493"/>
          </a:xfrm>
          <a:prstGeom prst="rect">
            <a:avLst/>
          </a:prstGeom>
        </p:spPr>
        <p:txBody>
          <a:bodyPr>
            <a:noAutofit/>
          </a:bodyPr>
          <a:lstStyle/>
          <a:p>
            <a:pPr marL="0" lvl="2" indent="0" algn="ctr">
              <a:spcAft>
                <a:spcPts val="600"/>
              </a:spcAft>
              <a:buNone/>
              <a:defRPr/>
            </a:pPr>
            <a:r>
              <a:rPr lang="en-US" sz="2800" b="1" dirty="0">
                <a:solidFill>
                  <a:srgbClr val="006600"/>
                </a:solidFill>
              </a:rPr>
              <a:t>Patient-Oriented Evidence That Matters (POEMs)</a:t>
            </a:r>
          </a:p>
        </p:txBody>
      </p:sp>
      <p:pic>
        <p:nvPicPr>
          <p:cNvPr id="14338" name="Picture 2" descr="C:\Users\notmy2ndopinion\AppData\Local\Microsoft\Windows\Temporary Internet Files\Content.IE5\6INNMBBL\MP900411803[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56064" y="3651817"/>
            <a:ext cx="1185350" cy="169999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www.cdc.gov/media/images/mmwrhead_300p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3576" y="4653371"/>
            <a:ext cx="1753224" cy="496747"/>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640488" y="1602586"/>
            <a:ext cx="3275311" cy="781752"/>
          </a:xfrm>
          <a:prstGeom prst="rect">
            <a:avLst/>
          </a:prstGeom>
        </p:spPr>
        <p:txBody>
          <a:bodyPr wrap="square">
            <a:spAutoFit/>
          </a:bodyPr>
          <a:lstStyle/>
          <a:p>
            <a:pPr marL="0" lvl="2" algn="ctr">
              <a:lnSpc>
                <a:spcPct val="80000"/>
              </a:lnSpc>
              <a:spcAft>
                <a:spcPts val="600"/>
              </a:spcAft>
              <a:defRPr/>
            </a:pPr>
            <a:r>
              <a:rPr lang="en-US" sz="2800" b="1" dirty="0">
                <a:solidFill>
                  <a:schemeClr val="accent1"/>
                </a:solidFill>
                <a:latin typeface="Arial" panose="020B0604020202020204" pitchFamily="34" charset="0"/>
                <a:cs typeface="Arial" panose="020B0604020202020204" pitchFamily="34" charset="0"/>
              </a:rPr>
              <a:t>Disease-Oriented Evidence (DOE)</a:t>
            </a:r>
          </a:p>
        </p:txBody>
      </p:sp>
    </p:spTree>
    <p:extLst>
      <p:ext uri="{BB962C8B-B14F-4D97-AF65-F5344CB8AC3E}">
        <p14:creationId xmlns:p14="http://schemas.microsoft.com/office/powerpoint/2010/main" val="2904244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a:bodyPr>
          <a:lstStyle/>
          <a:p>
            <a:r>
              <a:rPr lang="en-US" dirty="0"/>
              <a:t>Characteristics of DOEs and POEMs</a:t>
            </a:r>
          </a:p>
        </p:txBody>
      </p:sp>
      <p:sp>
        <p:nvSpPr>
          <p:cNvPr id="2" name="Content Placeholder 1"/>
          <p:cNvSpPr>
            <a:spLocks noGrp="1"/>
          </p:cNvSpPr>
          <p:nvPr>
            <p:ph idx="1"/>
          </p:nvPr>
        </p:nvSpPr>
        <p:spPr>
          <a:xfrm>
            <a:off x="314873" y="2475345"/>
            <a:ext cx="4090872" cy="3306619"/>
          </a:xfrm>
        </p:spPr>
        <p:txBody>
          <a:bodyPr>
            <a:noAutofit/>
          </a:bodyPr>
          <a:lstStyle/>
          <a:p>
            <a:r>
              <a:rPr lang="en-US" sz="2400" dirty="0"/>
              <a:t>Pathophysiology</a:t>
            </a:r>
          </a:p>
          <a:p>
            <a:pPr lvl="1">
              <a:defRPr/>
            </a:pPr>
            <a:r>
              <a:rPr lang="en-US" sz="2000" dirty="0"/>
              <a:t>Lab values</a:t>
            </a:r>
          </a:p>
          <a:p>
            <a:pPr lvl="1">
              <a:defRPr/>
            </a:pPr>
            <a:r>
              <a:rPr lang="en-US" sz="2000" dirty="0"/>
              <a:t>Biochemical markers</a:t>
            </a:r>
          </a:p>
          <a:p>
            <a:r>
              <a:rPr lang="en-US" sz="2400" dirty="0"/>
              <a:t>Pharmacology</a:t>
            </a:r>
          </a:p>
          <a:p>
            <a:pPr lvl="1">
              <a:defRPr/>
            </a:pPr>
            <a:r>
              <a:rPr lang="en-US" sz="2000" dirty="0"/>
              <a:t>Plaque size</a:t>
            </a:r>
          </a:p>
          <a:p>
            <a:pPr lvl="1">
              <a:defRPr/>
            </a:pPr>
            <a:r>
              <a:rPr lang="en-US" sz="2000" dirty="0"/>
              <a:t>Blood pressure</a:t>
            </a:r>
          </a:p>
          <a:p>
            <a:r>
              <a:rPr lang="en-US" sz="2400" dirty="0"/>
              <a:t>Etiology</a:t>
            </a:r>
          </a:p>
        </p:txBody>
      </p:sp>
      <p:sp>
        <p:nvSpPr>
          <p:cNvPr id="3" name="Content Placeholder 2"/>
          <p:cNvSpPr>
            <a:spLocks noGrp="1"/>
          </p:cNvSpPr>
          <p:nvPr>
            <p:ph idx="11"/>
          </p:nvPr>
        </p:nvSpPr>
        <p:spPr>
          <a:xfrm>
            <a:off x="4645017" y="2475345"/>
            <a:ext cx="3926541" cy="3306619"/>
          </a:xfrm>
        </p:spPr>
        <p:txBody>
          <a:bodyPr vert="horz" lIns="91440" tIns="45720" rIns="91440" bIns="45720" rtlCol="0">
            <a:normAutofit/>
          </a:bodyPr>
          <a:lstStyle/>
          <a:p>
            <a:r>
              <a:rPr lang="en-US" sz="2400" dirty="0"/>
              <a:t>Morbidity</a:t>
            </a:r>
            <a:r>
              <a:rPr lang="en-US" dirty="0"/>
              <a:t> </a:t>
            </a:r>
          </a:p>
          <a:p>
            <a:pPr lvl="1"/>
            <a:r>
              <a:rPr lang="en-US" sz="2000" dirty="0"/>
              <a:t>Symptoms </a:t>
            </a:r>
          </a:p>
          <a:p>
            <a:pPr lvl="1"/>
            <a:r>
              <a:rPr lang="en-US" sz="2000" dirty="0"/>
              <a:t>Daily function</a:t>
            </a:r>
          </a:p>
          <a:p>
            <a:r>
              <a:rPr lang="en-US" sz="2400" dirty="0"/>
              <a:t>Mortality</a:t>
            </a:r>
          </a:p>
          <a:p>
            <a:r>
              <a:rPr lang="en-US" sz="2400" dirty="0"/>
              <a:t>Quality of Life</a:t>
            </a:r>
          </a:p>
          <a:p>
            <a:pPr lvl="1"/>
            <a:r>
              <a:rPr lang="en-US" sz="2000" i="1" dirty="0"/>
              <a:t>(as perceived by the patient)</a:t>
            </a:r>
          </a:p>
        </p:txBody>
      </p:sp>
      <p:sp>
        <p:nvSpPr>
          <p:cNvPr id="312324" name="Rectangle 4"/>
          <p:cNvSpPr>
            <a:spLocks noGrp="1" noChangeArrowheads="1"/>
          </p:cNvSpPr>
          <p:nvPr>
            <p:ph type="body" sz="quarter" idx="10"/>
          </p:nvPr>
        </p:nvSpPr>
        <p:spPr/>
        <p:txBody>
          <a:bodyPr>
            <a:normAutofit/>
          </a:bodyPr>
          <a:lstStyle/>
          <a:p>
            <a:pPr lvl="0">
              <a:spcBef>
                <a:spcPct val="20000"/>
              </a:spcBef>
              <a:buClr>
                <a:srgbClr val="C0504D"/>
              </a:buClr>
              <a:defRPr/>
            </a:pPr>
            <a:r>
              <a:rPr lang="en-US" dirty="0">
                <a:solidFill>
                  <a:prstClr val="black"/>
                </a:solidFill>
              </a:rPr>
              <a:t>(</a:t>
            </a:r>
            <a:r>
              <a:rPr lang="en-US" dirty="0" err="1">
                <a:solidFill>
                  <a:prstClr val="black"/>
                </a:solidFill>
              </a:rPr>
              <a:t>Slawson</a:t>
            </a:r>
            <a:r>
              <a:rPr lang="en-US" dirty="0">
                <a:solidFill>
                  <a:prstClr val="black"/>
                </a:solidFill>
              </a:rPr>
              <a:t>, 1994)</a:t>
            </a:r>
            <a:endParaRPr lang="en-US" dirty="0"/>
          </a:p>
        </p:txBody>
      </p:sp>
      <p:sp>
        <p:nvSpPr>
          <p:cNvPr id="312323" name="Rectangle 3"/>
          <p:cNvSpPr>
            <a:spLocks noGrp="1" noChangeArrowheads="1"/>
          </p:cNvSpPr>
          <p:nvPr>
            <p:ph type="body" sz="quarter" idx="4294967295"/>
          </p:nvPr>
        </p:nvSpPr>
        <p:spPr>
          <a:xfrm>
            <a:off x="4289960" y="1602586"/>
            <a:ext cx="4636655" cy="956493"/>
          </a:xfrm>
          <a:prstGeom prst="rect">
            <a:avLst/>
          </a:prstGeom>
        </p:spPr>
        <p:txBody>
          <a:bodyPr>
            <a:noAutofit/>
          </a:bodyPr>
          <a:lstStyle/>
          <a:p>
            <a:pPr marL="0" lvl="2" indent="0" algn="ctr">
              <a:spcAft>
                <a:spcPts val="600"/>
              </a:spcAft>
              <a:buNone/>
              <a:defRPr/>
            </a:pPr>
            <a:r>
              <a:rPr lang="en-US" sz="2800" b="1" dirty="0">
                <a:solidFill>
                  <a:srgbClr val="006600"/>
                </a:solidFill>
              </a:rPr>
              <a:t>Patient-Oriented Evidence That Matters (POEMs)</a:t>
            </a:r>
          </a:p>
        </p:txBody>
      </p:sp>
      <p:sp>
        <p:nvSpPr>
          <p:cNvPr id="4" name="Rectangle 3"/>
          <p:cNvSpPr/>
          <p:nvPr/>
        </p:nvSpPr>
        <p:spPr>
          <a:xfrm>
            <a:off x="640488" y="1602586"/>
            <a:ext cx="3275311" cy="781752"/>
          </a:xfrm>
          <a:prstGeom prst="rect">
            <a:avLst/>
          </a:prstGeom>
        </p:spPr>
        <p:txBody>
          <a:bodyPr wrap="square">
            <a:spAutoFit/>
          </a:bodyPr>
          <a:lstStyle/>
          <a:p>
            <a:pPr marL="0" lvl="2" algn="ctr">
              <a:lnSpc>
                <a:spcPct val="80000"/>
              </a:lnSpc>
              <a:spcAft>
                <a:spcPts val="600"/>
              </a:spcAft>
              <a:defRPr/>
            </a:pPr>
            <a:r>
              <a:rPr lang="en-US" sz="2800" b="1" dirty="0">
                <a:solidFill>
                  <a:schemeClr val="accent1"/>
                </a:solidFill>
                <a:latin typeface="Arial" panose="020B0604020202020204" pitchFamily="34" charset="0"/>
                <a:cs typeface="Arial" panose="020B0604020202020204" pitchFamily="34" charset="0"/>
              </a:rPr>
              <a:t>Disease-Oriented Evidence (DOE)</a:t>
            </a:r>
          </a:p>
        </p:txBody>
      </p:sp>
    </p:spTree>
    <p:extLst>
      <p:ext uri="{BB962C8B-B14F-4D97-AF65-F5344CB8AC3E}">
        <p14:creationId xmlns:p14="http://schemas.microsoft.com/office/powerpoint/2010/main" val="1139250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a:bodyPr>
          <a:lstStyle/>
          <a:p>
            <a:r>
              <a:rPr lang="en-US" dirty="0"/>
              <a:t>Examples of DOEs and POEMs</a:t>
            </a:r>
          </a:p>
        </p:txBody>
      </p:sp>
      <p:sp>
        <p:nvSpPr>
          <p:cNvPr id="312324" name="Rectangle 4"/>
          <p:cNvSpPr>
            <a:spLocks noGrp="1" noChangeArrowheads="1"/>
          </p:cNvSpPr>
          <p:nvPr>
            <p:ph type="body" sz="quarter" idx="10"/>
          </p:nvPr>
        </p:nvSpPr>
        <p:spPr/>
        <p:txBody>
          <a:bodyPr>
            <a:normAutofit/>
          </a:bodyPr>
          <a:lstStyle/>
          <a:p>
            <a:pPr lvl="0">
              <a:spcBef>
                <a:spcPct val="20000"/>
              </a:spcBef>
              <a:buClr>
                <a:srgbClr val="C0504D"/>
              </a:buClr>
              <a:defRPr/>
            </a:pPr>
            <a:r>
              <a:rPr lang="en-US" dirty="0">
                <a:solidFill>
                  <a:prstClr val="black"/>
                </a:solidFill>
              </a:rPr>
              <a:t>(Tufts, 2013)</a:t>
            </a:r>
            <a:endParaRPr lang="en-US" dirty="0"/>
          </a:p>
        </p:txBody>
      </p:sp>
      <p:sp>
        <p:nvSpPr>
          <p:cNvPr id="312323" name="Rectangle 3"/>
          <p:cNvSpPr>
            <a:spLocks noGrp="1" noChangeArrowheads="1"/>
          </p:cNvSpPr>
          <p:nvPr>
            <p:ph type="body" sz="quarter" idx="4294967295"/>
          </p:nvPr>
        </p:nvSpPr>
        <p:spPr>
          <a:xfrm>
            <a:off x="4289960" y="1602586"/>
            <a:ext cx="4636655" cy="956493"/>
          </a:xfrm>
          <a:prstGeom prst="rect">
            <a:avLst/>
          </a:prstGeom>
        </p:spPr>
        <p:txBody>
          <a:bodyPr>
            <a:noAutofit/>
          </a:bodyPr>
          <a:lstStyle/>
          <a:p>
            <a:pPr marL="0" lvl="2" indent="0" algn="ctr">
              <a:spcAft>
                <a:spcPts val="600"/>
              </a:spcAft>
              <a:buNone/>
              <a:defRPr/>
            </a:pPr>
            <a:r>
              <a:rPr lang="en-US" sz="2800" b="1" dirty="0">
                <a:solidFill>
                  <a:srgbClr val="006600"/>
                </a:solidFill>
              </a:rPr>
              <a:t>Patient-Oriented Evidence That Matters (POEMs)</a:t>
            </a:r>
          </a:p>
        </p:txBody>
      </p:sp>
      <p:sp>
        <p:nvSpPr>
          <p:cNvPr id="4" name="Rectangle 3"/>
          <p:cNvSpPr/>
          <p:nvPr/>
        </p:nvSpPr>
        <p:spPr>
          <a:xfrm>
            <a:off x="640488" y="1602586"/>
            <a:ext cx="3275311" cy="781752"/>
          </a:xfrm>
          <a:prstGeom prst="rect">
            <a:avLst/>
          </a:prstGeom>
        </p:spPr>
        <p:txBody>
          <a:bodyPr wrap="square">
            <a:spAutoFit/>
          </a:bodyPr>
          <a:lstStyle/>
          <a:p>
            <a:pPr marL="0" lvl="2" algn="ctr">
              <a:lnSpc>
                <a:spcPct val="80000"/>
              </a:lnSpc>
              <a:spcAft>
                <a:spcPts val="600"/>
              </a:spcAft>
              <a:defRPr/>
            </a:pPr>
            <a:r>
              <a:rPr lang="en-US" sz="2800" b="1" dirty="0">
                <a:solidFill>
                  <a:schemeClr val="accent1"/>
                </a:solidFill>
                <a:latin typeface="Arial" panose="020B0604020202020204" pitchFamily="34" charset="0"/>
                <a:cs typeface="Arial" panose="020B0604020202020204" pitchFamily="34" charset="0"/>
              </a:rPr>
              <a:t>Disease-Oriented Evidence (DOE)</a:t>
            </a:r>
          </a:p>
        </p:txBody>
      </p:sp>
      <p:graphicFrame>
        <p:nvGraphicFramePr>
          <p:cNvPr id="10" name="Table 9"/>
          <p:cNvGraphicFramePr>
            <a:graphicFrameLocks noGrp="1"/>
          </p:cNvGraphicFramePr>
          <p:nvPr>
            <p:extLst>
              <p:ext uri="{D42A27DB-BD31-4B8C-83A1-F6EECF244321}">
                <p14:modId xmlns:p14="http://schemas.microsoft.com/office/powerpoint/2010/main" val="1342643330"/>
              </p:ext>
            </p:extLst>
          </p:nvPr>
        </p:nvGraphicFramePr>
        <p:xfrm>
          <a:off x="345451" y="2610979"/>
          <a:ext cx="8595360" cy="3066734"/>
        </p:xfrm>
        <a:graphic>
          <a:graphicData uri="http://schemas.openxmlformats.org/drawingml/2006/table">
            <a:tbl>
              <a:tblPr firstRow="1" bandRow="1">
                <a:tableStyleId>{5940675A-B579-460E-94D1-54222C63F5DA}</a:tableStyleId>
              </a:tblPr>
              <a:tblGrid>
                <a:gridCol w="4087508">
                  <a:extLst>
                    <a:ext uri="{9D8B030D-6E8A-4147-A177-3AD203B41FA5}">
                      <a16:colId xmlns:a16="http://schemas.microsoft.com/office/drawing/2014/main" val="20000"/>
                    </a:ext>
                  </a:extLst>
                </a:gridCol>
                <a:gridCol w="4507852">
                  <a:extLst>
                    <a:ext uri="{9D8B030D-6E8A-4147-A177-3AD203B41FA5}">
                      <a16:colId xmlns:a16="http://schemas.microsoft.com/office/drawing/2014/main" val="20001"/>
                    </a:ext>
                  </a:extLst>
                </a:gridCol>
              </a:tblGrid>
              <a:tr h="1512254">
                <a:tc>
                  <a:txBody>
                    <a:bodyPr/>
                    <a:lstStyle/>
                    <a:p>
                      <a:r>
                        <a:rPr lang="en-US" sz="2400" dirty="0">
                          <a:latin typeface="Arial" panose="020B0604020202020204" pitchFamily="34" charset="0"/>
                          <a:cs typeface="Arial" panose="020B0604020202020204" pitchFamily="34" charset="0"/>
                        </a:rPr>
                        <a:t>Intensive</a:t>
                      </a:r>
                      <a:r>
                        <a:rPr lang="en-US" sz="2400" baseline="0" dirty="0">
                          <a:latin typeface="Arial" panose="020B0604020202020204" pitchFamily="34" charset="0"/>
                          <a:cs typeface="Arial" panose="020B0604020202020204" pitchFamily="34" charset="0"/>
                        </a:rPr>
                        <a:t> treatment can lower </a:t>
                      </a:r>
                      <a:r>
                        <a:rPr lang="en-US" sz="2400" u="sng" baseline="0" dirty="0">
                          <a:latin typeface="Arial" panose="020B0604020202020204" pitchFamily="34" charset="0"/>
                          <a:cs typeface="Arial" panose="020B0604020202020204" pitchFamily="34" charset="0"/>
                        </a:rPr>
                        <a:t>blood glucose levels</a:t>
                      </a:r>
                      <a:r>
                        <a:rPr lang="en-US" sz="2400" baseline="0" dirty="0">
                          <a:latin typeface="Arial" panose="020B0604020202020204" pitchFamily="34" charset="0"/>
                          <a:cs typeface="Arial" panose="020B0604020202020204" pitchFamily="34" charset="0"/>
                        </a:rPr>
                        <a:t> in patients with type II diabetes</a:t>
                      </a:r>
                    </a:p>
                    <a:p>
                      <a:endParaRPr lang="en-US" baseline="0" dirty="0">
                        <a:latin typeface="Arial" panose="020B0604020202020204" pitchFamily="34" charset="0"/>
                        <a:cs typeface="Arial" panose="020B0604020202020204" pitchFamily="34" charset="0"/>
                      </a:endParaRPr>
                    </a:p>
                  </a:txBody>
                  <a:tcPr/>
                </a:tc>
                <a:tc>
                  <a:txBody>
                    <a:bodyPr/>
                    <a:lstStyle/>
                    <a:p>
                      <a:r>
                        <a:rPr lang="en-US" sz="2400" dirty="0">
                          <a:latin typeface="Arial" panose="020B0604020202020204" pitchFamily="34" charset="0"/>
                          <a:cs typeface="Arial" panose="020B0604020202020204" pitchFamily="34" charset="0"/>
                        </a:rPr>
                        <a:t>Intensive</a:t>
                      </a:r>
                      <a:r>
                        <a:rPr lang="en-US" sz="2400" baseline="0" dirty="0">
                          <a:latin typeface="Arial" panose="020B0604020202020204" pitchFamily="34" charset="0"/>
                          <a:cs typeface="Arial" panose="020B0604020202020204" pitchFamily="34" charset="0"/>
                        </a:rPr>
                        <a:t> treatment in patients with type II diabetes does not decrease </a:t>
                      </a:r>
                      <a:r>
                        <a:rPr lang="en-US" sz="2400" u="sng" baseline="0" dirty="0">
                          <a:latin typeface="Arial" panose="020B0604020202020204" pitchFamily="34" charset="0"/>
                          <a:cs typeface="Arial" panose="020B0604020202020204" pitchFamily="34" charset="0"/>
                        </a:rPr>
                        <a:t>mortality</a:t>
                      </a:r>
                      <a:r>
                        <a:rPr lang="en-US" sz="2400" baseline="0" dirty="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1512254">
                <a:tc>
                  <a:txBody>
                    <a:bodyPr/>
                    <a:lstStyle/>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Beta-carotene</a:t>
                      </a:r>
                      <a:r>
                        <a:rPr lang="en-US" sz="2400" baseline="0" dirty="0">
                          <a:latin typeface="Arial" panose="020B0604020202020204" pitchFamily="34" charset="0"/>
                          <a:cs typeface="Arial" panose="020B0604020202020204" pitchFamily="34" charset="0"/>
                        </a:rPr>
                        <a:t> and vitamin E are </a:t>
                      </a:r>
                      <a:r>
                        <a:rPr lang="en-US" sz="2400" u="sng" baseline="0" dirty="0">
                          <a:latin typeface="Arial" panose="020B0604020202020204" pitchFamily="34" charset="0"/>
                          <a:cs typeface="Arial" panose="020B0604020202020204" pitchFamily="34" charset="0"/>
                        </a:rPr>
                        <a:t>good antioxidants</a:t>
                      </a:r>
                      <a:endParaRPr lang="en-US" sz="2400" u="sng" dirty="0">
                        <a:latin typeface="Arial" panose="020B0604020202020204" pitchFamily="34" charset="0"/>
                        <a:cs typeface="Arial" panose="020B0604020202020204" pitchFamily="34" charset="0"/>
                      </a:endParaRPr>
                    </a:p>
                  </a:txBody>
                  <a:tcPr/>
                </a:tc>
                <a:tc>
                  <a:txBody>
                    <a:bodyPr/>
                    <a:lstStyle/>
                    <a:p>
                      <a:r>
                        <a:rPr lang="en-US" sz="2400" dirty="0">
                          <a:latin typeface="Arial" panose="020B0604020202020204" pitchFamily="34" charset="0"/>
                          <a:cs typeface="Arial" panose="020B0604020202020204" pitchFamily="34" charset="0"/>
                        </a:rPr>
                        <a:t>Neither beat-carotene</a:t>
                      </a:r>
                      <a:r>
                        <a:rPr lang="en-US" sz="2400" baseline="0" dirty="0">
                          <a:latin typeface="Arial" panose="020B0604020202020204" pitchFamily="34" charset="0"/>
                          <a:cs typeface="Arial" panose="020B0604020202020204" pitchFamily="34" charset="0"/>
                        </a:rPr>
                        <a:t> nor vitamin E prevent </a:t>
                      </a:r>
                      <a:r>
                        <a:rPr lang="en-US" sz="2400" u="sng" baseline="0" dirty="0">
                          <a:latin typeface="Arial" panose="020B0604020202020204" pitchFamily="34" charset="0"/>
                          <a:cs typeface="Arial" panose="020B0604020202020204" pitchFamily="34" charset="0"/>
                        </a:rPr>
                        <a:t>cardiovascular disease</a:t>
                      </a:r>
                      <a:r>
                        <a:rPr lang="en-US" sz="2400" i="0" u="none" baseline="0" dirty="0">
                          <a:latin typeface="Arial" panose="020B0604020202020204" pitchFamily="34" charset="0"/>
                          <a:cs typeface="Arial" panose="020B0604020202020204" pitchFamily="34" charset="0"/>
                        </a:rPr>
                        <a:t> </a:t>
                      </a:r>
                      <a:r>
                        <a:rPr lang="en-US" sz="2400" baseline="0" dirty="0">
                          <a:latin typeface="Arial" panose="020B0604020202020204" pitchFamily="34" charset="0"/>
                          <a:cs typeface="Arial" panose="020B0604020202020204" pitchFamily="34" charset="0"/>
                        </a:rPr>
                        <a:t>or </a:t>
                      </a:r>
                      <a:r>
                        <a:rPr lang="en-US" sz="2400" u="sng" baseline="0" dirty="0">
                          <a:latin typeface="Arial" panose="020B0604020202020204" pitchFamily="34" charset="0"/>
                          <a:cs typeface="Arial" panose="020B0604020202020204" pitchFamily="34" charset="0"/>
                        </a:rPr>
                        <a:t>cancer</a:t>
                      </a:r>
                      <a:endParaRPr lang="en-US" sz="2400" u="sng"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11586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normAutofit/>
          </a:bodyPr>
          <a:lstStyle/>
          <a:p>
            <a:r>
              <a:rPr lang="en-US" dirty="0"/>
              <a:t>Examples of DOEs and POEMs</a:t>
            </a:r>
          </a:p>
        </p:txBody>
      </p:sp>
      <p:sp>
        <p:nvSpPr>
          <p:cNvPr id="312324" name="Rectangle 4"/>
          <p:cNvSpPr>
            <a:spLocks noGrp="1" noChangeArrowheads="1"/>
          </p:cNvSpPr>
          <p:nvPr>
            <p:ph type="body" sz="quarter" idx="10"/>
          </p:nvPr>
        </p:nvSpPr>
        <p:spPr/>
        <p:txBody>
          <a:bodyPr>
            <a:normAutofit/>
          </a:bodyPr>
          <a:lstStyle/>
          <a:p>
            <a:pPr lvl="0">
              <a:spcBef>
                <a:spcPct val="20000"/>
              </a:spcBef>
              <a:buClr>
                <a:srgbClr val="C0504D"/>
              </a:buClr>
              <a:defRPr/>
            </a:pPr>
            <a:r>
              <a:rPr lang="en-US" dirty="0">
                <a:solidFill>
                  <a:prstClr val="black"/>
                </a:solidFill>
              </a:rPr>
              <a:t>(Tufts, 2013)</a:t>
            </a:r>
            <a:endParaRPr lang="en-US" dirty="0"/>
          </a:p>
        </p:txBody>
      </p:sp>
      <p:sp>
        <p:nvSpPr>
          <p:cNvPr id="312323" name="Rectangle 3"/>
          <p:cNvSpPr>
            <a:spLocks noGrp="1" noChangeArrowheads="1"/>
          </p:cNvSpPr>
          <p:nvPr>
            <p:ph type="body" sz="quarter" idx="4294967295"/>
          </p:nvPr>
        </p:nvSpPr>
        <p:spPr>
          <a:xfrm>
            <a:off x="4289960" y="1602586"/>
            <a:ext cx="4636655" cy="956493"/>
          </a:xfrm>
          <a:prstGeom prst="rect">
            <a:avLst/>
          </a:prstGeom>
        </p:spPr>
        <p:txBody>
          <a:bodyPr>
            <a:noAutofit/>
          </a:bodyPr>
          <a:lstStyle/>
          <a:p>
            <a:pPr marL="0" lvl="2" indent="0" algn="ctr">
              <a:spcAft>
                <a:spcPts val="600"/>
              </a:spcAft>
              <a:buNone/>
              <a:defRPr/>
            </a:pPr>
            <a:r>
              <a:rPr lang="en-US" sz="2800" b="1" dirty="0">
                <a:solidFill>
                  <a:srgbClr val="006600"/>
                </a:solidFill>
              </a:rPr>
              <a:t>Patient-Oriented Evidence That Matters (POEMs)</a:t>
            </a:r>
          </a:p>
        </p:txBody>
      </p:sp>
      <p:sp>
        <p:nvSpPr>
          <p:cNvPr id="4" name="Rectangle 3"/>
          <p:cNvSpPr/>
          <p:nvPr/>
        </p:nvSpPr>
        <p:spPr>
          <a:xfrm>
            <a:off x="640488" y="1602586"/>
            <a:ext cx="3275311" cy="781752"/>
          </a:xfrm>
          <a:prstGeom prst="rect">
            <a:avLst/>
          </a:prstGeom>
        </p:spPr>
        <p:txBody>
          <a:bodyPr wrap="square">
            <a:spAutoFit/>
          </a:bodyPr>
          <a:lstStyle/>
          <a:p>
            <a:pPr marL="0" lvl="2" algn="ctr">
              <a:lnSpc>
                <a:spcPct val="80000"/>
              </a:lnSpc>
              <a:spcAft>
                <a:spcPts val="600"/>
              </a:spcAft>
              <a:defRPr/>
            </a:pPr>
            <a:r>
              <a:rPr lang="en-US" sz="2800" b="1" dirty="0">
                <a:solidFill>
                  <a:schemeClr val="accent1"/>
                </a:solidFill>
                <a:latin typeface="Arial" panose="020B0604020202020204" pitchFamily="34" charset="0"/>
                <a:cs typeface="Arial" panose="020B0604020202020204" pitchFamily="34" charset="0"/>
              </a:rPr>
              <a:t>Disease-Oriented Evidence (DOE)</a:t>
            </a:r>
          </a:p>
        </p:txBody>
      </p:sp>
      <p:graphicFrame>
        <p:nvGraphicFramePr>
          <p:cNvPr id="7" name="Table 6"/>
          <p:cNvGraphicFramePr>
            <a:graphicFrameLocks noGrp="1"/>
          </p:cNvGraphicFramePr>
          <p:nvPr>
            <p:extLst>
              <p:ext uri="{D42A27DB-BD31-4B8C-83A1-F6EECF244321}">
                <p14:modId xmlns:p14="http://schemas.microsoft.com/office/powerpoint/2010/main" val="3955251350"/>
              </p:ext>
            </p:extLst>
          </p:nvPr>
        </p:nvGraphicFramePr>
        <p:xfrm>
          <a:off x="228600" y="2395982"/>
          <a:ext cx="8686800" cy="3370285"/>
        </p:xfrm>
        <a:graphic>
          <a:graphicData uri="http://schemas.openxmlformats.org/drawingml/2006/table">
            <a:tbl>
              <a:tblPr firstRow="1" bandRow="1">
                <a:tableStyleId>{5940675A-B579-460E-94D1-54222C63F5DA}</a:tableStyleId>
              </a:tblPr>
              <a:tblGrid>
                <a:gridCol w="4675909">
                  <a:extLst>
                    <a:ext uri="{9D8B030D-6E8A-4147-A177-3AD203B41FA5}">
                      <a16:colId xmlns:a16="http://schemas.microsoft.com/office/drawing/2014/main" val="20000"/>
                    </a:ext>
                  </a:extLst>
                </a:gridCol>
                <a:gridCol w="4010891">
                  <a:extLst>
                    <a:ext uri="{9D8B030D-6E8A-4147-A177-3AD203B41FA5}">
                      <a16:colId xmlns:a16="http://schemas.microsoft.com/office/drawing/2014/main" val="20001"/>
                    </a:ext>
                  </a:extLst>
                </a:gridCol>
              </a:tblGrid>
              <a:tr h="1815805">
                <a:tc>
                  <a:txBody>
                    <a:bodyPr/>
                    <a:lstStyle/>
                    <a:p>
                      <a:r>
                        <a:rPr lang="en-US" sz="2400" dirty="0">
                          <a:latin typeface="Arial" panose="020B0604020202020204" pitchFamily="34" charset="0"/>
                          <a:cs typeface="Arial" panose="020B0604020202020204" pitchFamily="34" charset="0"/>
                        </a:rPr>
                        <a:t>The drug </a:t>
                      </a:r>
                      <a:r>
                        <a:rPr lang="en-US" sz="2400" dirty="0" err="1">
                          <a:latin typeface="Arial" panose="020B0604020202020204" pitchFamily="34" charset="0"/>
                          <a:cs typeface="Arial" panose="020B0604020202020204" pitchFamily="34" charset="0"/>
                        </a:rPr>
                        <a:t>varenicline</a:t>
                      </a:r>
                      <a:r>
                        <a:rPr lang="en-US" sz="2400" dirty="0">
                          <a:latin typeface="Arial" panose="020B0604020202020204" pitchFamily="34" charset="0"/>
                          <a:cs typeface="Arial" panose="020B0604020202020204" pitchFamily="34" charset="0"/>
                        </a:rPr>
                        <a:t> can help smokers </a:t>
                      </a:r>
                      <a:r>
                        <a:rPr lang="en-US" sz="2400" u="sng" dirty="0">
                          <a:latin typeface="Arial" panose="020B0604020202020204" pitchFamily="34" charset="0"/>
                          <a:cs typeface="Arial" panose="020B0604020202020204" pitchFamily="34" charset="0"/>
                        </a:rPr>
                        <a:t>stop smoking</a:t>
                      </a:r>
                      <a:r>
                        <a:rPr lang="en-US" sz="2400" u="none"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(which </a:t>
                      </a:r>
                      <a:r>
                        <a:rPr lang="en-US" sz="2400" baseline="0" dirty="0">
                          <a:latin typeface="Arial" panose="020B0604020202020204" pitchFamily="34" charset="0"/>
                          <a:cs typeface="Arial" panose="020B0604020202020204" pitchFamily="34" charset="0"/>
                        </a:rPr>
                        <a:t>should lead to a decrease in cardiovascular events).</a:t>
                      </a:r>
                      <a:endParaRPr lang="en-US" baseline="0" dirty="0">
                        <a:latin typeface="Arial" panose="020B0604020202020204" pitchFamily="34" charset="0"/>
                        <a:cs typeface="Arial" panose="020B0604020202020204" pitchFamily="34" charset="0"/>
                      </a:endParaRPr>
                    </a:p>
                  </a:txBody>
                  <a:tcPr/>
                </a:tc>
                <a:tc>
                  <a:txBody>
                    <a:bodyPr/>
                    <a:lstStyle/>
                    <a:p>
                      <a:r>
                        <a:rPr lang="en-US" sz="2400" dirty="0" err="1">
                          <a:latin typeface="Arial" panose="020B0604020202020204" pitchFamily="34" charset="0"/>
                          <a:cs typeface="Arial" panose="020B0604020202020204" pitchFamily="34" charset="0"/>
                        </a:rPr>
                        <a:t>Varenicline</a:t>
                      </a:r>
                      <a:r>
                        <a:rPr lang="en-US" sz="2400" dirty="0">
                          <a:latin typeface="Arial" panose="020B0604020202020204" pitchFamily="34" charset="0"/>
                          <a:cs typeface="Arial" panose="020B0604020202020204" pitchFamily="34" charset="0"/>
                        </a:rPr>
                        <a:t> increases the risk</a:t>
                      </a:r>
                      <a:r>
                        <a:rPr lang="en-US" sz="2400" baseline="0" dirty="0">
                          <a:latin typeface="Arial" panose="020B0604020202020204" pitchFamily="34" charset="0"/>
                          <a:cs typeface="Arial" panose="020B0604020202020204" pitchFamily="34" charset="0"/>
                        </a:rPr>
                        <a:t> of </a:t>
                      </a:r>
                      <a:r>
                        <a:rPr lang="en-US" sz="2400" u="sng" baseline="0" dirty="0">
                          <a:latin typeface="Arial" panose="020B0604020202020204" pitchFamily="34" charset="0"/>
                          <a:cs typeface="Arial" panose="020B0604020202020204" pitchFamily="34" charset="0"/>
                        </a:rPr>
                        <a:t>cardiovascular events</a:t>
                      </a:r>
                      <a:r>
                        <a:rPr lang="en-US" sz="2400" u="none" baseline="0" dirty="0">
                          <a:latin typeface="Arial" panose="020B0604020202020204" pitchFamily="34" charset="0"/>
                          <a:cs typeface="Arial" panose="020B0604020202020204" pitchFamily="34" charset="0"/>
                        </a:rPr>
                        <a:t>.</a:t>
                      </a:r>
                      <a:endParaRPr lang="en-US" sz="2400" u="sng"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1471685">
                <a:tc>
                  <a:txBody>
                    <a:bodyPr/>
                    <a:lstStyle/>
                    <a:p>
                      <a:r>
                        <a:rPr lang="en-US" sz="2400" dirty="0">
                          <a:latin typeface="Arial" panose="020B0604020202020204" pitchFamily="34" charset="0"/>
                          <a:cs typeface="Arial" panose="020B0604020202020204" pitchFamily="34" charset="0"/>
                        </a:rPr>
                        <a:t>Older antiarrhythmic medications can decrease</a:t>
                      </a:r>
                      <a:r>
                        <a:rPr lang="en-US" sz="2400" baseline="0" dirty="0">
                          <a:latin typeface="Arial" panose="020B0604020202020204" pitchFamily="34" charset="0"/>
                          <a:cs typeface="Arial" panose="020B0604020202020204" pitchFamily="34" charset="0"/>
                        </a:rPr>
                        <a:t> </a:t>
                      </a:r>
                      <a:r>
                        <a:rPr lang="en-US" sz="2400" u="sng" baseline="0" dirty="0">
                          <a:latin typeface="Arial" panose="020B0604020202020204" pitchFamily="34" charset="0"/>
                          <a:cs typeface="Arial" panose="020B0604020202020204" pitchFamily="34" charset="0"/>
                        </a:rPr>
                        <a:t>irregular heartbeats </a:t>
                      </a:r>
                      <a:r>
                        <a:rPr lang="en-US" sz="2400" baseline="0" dirty="0">
                          <a:latin typeface="Arial" panose="020B0604020202020204" pitchFamily="34" charset="0"/>
                          <a:cs typeface="Arial" panose="020B0604020202020204" pitchFamily="34" charset="0"/>
                        </a:rPr>
                        <a:t>in patients with asymptomatic arrhythmias.</a:t>
                      </a:r>
                      <a:endParaRPr lang="en-US" sz="2400" u="sng" dirty="0">
                        <a:latin typeface="Arial" panose="020B0604020202020204" pitchFamily="34" charset="0"/>
                        <a:cs typeface="Arial" panose="020B0604020202020204" pitchFamily="34" charset="0"/>
                      </a:endParaRPr>
                    </a:p>
                  </a:txBody>
                  <a:tcPr/>
                </a:tc>
                <a:tc>
                  <a:txBody>
                    <a:bodyPr/>
                    <a:lstStyle/>
                    <a:p>
                      <a:r>
                        <a:rPr lang="en-US" sz="2400" dirty="0">
                          <a:latin typeface="Arial" panose="020B0604020202020204" pitchFamily="34" charset="0"/>
                          <a:cs typeface="Arial" panose="020B0604020202020204" pitchFamily="34" charset="0"/>
                        </a:rPr>
                        <a:t>Medical</a:t>
                      </a:r>
                      <a:r>
                        <a:rPr lang="en-US" sz="2400" baseline="0" dirty="0">
                          <a:latin typeface="Arial" panose="020B0604020202020204" pitchFamily="34" charset="0"/>
                          <a:cs typeface="Arial" panose="020B0604020202020204" pitchFamily="34" charset="0"/>
                        </a:rPr>
                        <a:t> treatment of asymptomatic arrhythmias increases </a:t>
                      </a:r>
                      <a:r>
                        <a:rPr lang="en-US" sz="2400" u="sng" baseline="0" dirty="0">
                          <a:latin typeface="Arial" panose="020B0604020202020204" pitchFamily="34" charset="0"/>
                          <a:cs typeface="Arial" panose="020B0604020202020204" pitchFamily="34" charset="0"/>
                        </a:rPr>
                        <a:t>mortality</a:t>
                      </a:r>
                      <a:r>
                        <a:rPr lang="en-US" sz="2400" baseline="0" dirty="0">
                          <a:latin typeface="Arial" panose="020B0604020202020204" pitchFamily="34" charset="0"/>
                          <a:cs typeface="Arial" panose="020B0604020202020204" pitchFamily="34" charset="0"/>
                        </a:rPr>
                        <a:t> by 10%.</a:t>
                      </a:r>
                      <a:endParaRPr lang="en-US" sz="2400" u="sng"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882368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20073" y="274638"/>
            <a:ext cx="8885381" cy="1143000"/>
          </a:xfrm>
        </p:spPr>
        <p:txBody>
          <a:bodyPr>
            <a:noAutofit/>
          </a:bodyPr>
          <a:lstStyle/>
          <a:p>
            <a:r>
              <a:rPr lang="en-US" dirty="0"/>
              <a:t>Develop a DOE and a POEM for:</a:t>
            </a:r>
            <a:br>
              <a:rPr lang="en-US" dirty="0"/>
            </a:br>
            <a:r>
              <a:rPr lang="en-US" dirty="0"/>
              <a:t>Acute Otitis Media</a:t>
            </a:r>
          </a:p>
        </p:txBody>
      </p:sp>
      <p:sp>
        <p:nvSpPr>
          <p:cNvPr id="312324" name="Rectangle 4"/>
          <p:cNvSpPr>
            <a:spLocks noGrp="1" noChangeArrowheads="1"/>
          </p:cNvSpPr>
          <p:nvPr>
            <p:ph type="body" sz="quarter" idx="10"/>
          </p:nvPr>
        </p:nvSpPr>
        <p:spPr>
          <a:xfrm>
            <a:off x="5758872" y="5823856"/>
            <a:ext cx="3265055" cy="193535"/>
          </a:xfrm>
        </p:spPr>
        <p:txBody>
          <a:bodyPr>
            <a:normAutofit fontScale="77500" lnSpcReduction="20000"/>
          </a:bodyPr>
          <a:lstStyle/>
          <a:p>
            <a:pPr lvl="0">
              <a:spcBef>
                <a:spcPct val="20000"/>
              </a:spcBef>
              <a:buClr>
                <a:srgbClr val="C0504D"/>
              </a:buClr>
              <a:defRPr/>
            </a:pPr>
            <a:r>
              <a:rPr lang="en-US" dirty="0">
                <a:solidFill>
                  <a:prstClr val="black"/>
                </a:solidFill>
              </a:rPr>
              <a:t>(</a:t>
            </a:r>
            <a:r>
              <a:rPr lang="en-US" dirty="0" err="1">
                <a:solidFill>
                  <a:prstClr val="black"/>
                </a:solidFill>
              </a:rPr>
              <a:t>Hoberman</a:t>
            </a:r>
            <a:r>
              <a:rPr lang="en-US" dirty="0">
                <a:solidFill>
                  <a:prstClr val="black"/>
                </a:solidFill>
              </a:rPr>
              <a:t> 2011; </a:t>
            </a:r>
            <a:r>
              <a:rPr lang="en-US" dirty="0" err="1">
                <a:solidFill>
                  <a:prstClr val="black"/>
                </a:solidFill>
              </a:rPr>
              <a:t>Takata</a:t>
            </a:r>
            <a:r>
              <a:rPr lang="en-US" dirty="0">
                <a:solidFill>
                  <a:prstClr val="black"/>
                </a:solidFill>
              </a:rPr>
              <a:t> 2001; Thompson 2009)</a:t>
            </a:r>
            <a:endParaRPr lang="en-US" dirty="0"/>
          </a:p>
        </p:txBody>
      </p:sp>
      <p:sp>
        <p:nvSpPr>
          <p:cNvPr id="312323" name="Rectangle 3"/>
          <p:cNvSpPr>
            <a:spLocks noGrp="1" noChangeArrowheads="1"/>
          </p:cNvSpPr>
          <p:nvPr>
            <p:ph type="body" sz="quarter" idx="4294967295"/>
          </p:nvPr>
        </p:nvSpPr>
        <p:spPr>
          <a:xfrm>
            <a:off x="4289960" y="1602586"/>
            <a:ext cx="4636655" cy="956493"/>
          </a:xfrm>
          <a:prstGeom prst="rect">
            <a:avLst/>
          </a:prstGeom>
        </p:spPr>
        <p:txBody>
          <a:bodyPr>
            <a:noAutofit/>
          </a:bodyPr>
          <a:lstStyle/>
          <a:p>
            <a:pPr marL="0" lvl="2" indent="0" algn="ctr">
              <a:spcAft>
                <a:spcPts val="600"/>
              </a:spcAft>
              <a:buNone/>
              <a:defRPr/>
            </a:pPr>
            <a:r>
              <a:rPr lang="en-US" sz="2800" b="1" dirty="0">
                <a:solidFill>
                  <a:srgbClr val="006600"/>
                </a:solidFill>
              </a:rPr>
              <a:t>Patient-Oriented Evidence That Matters (POEMs)</a:t>
            </a:r>
          </a:p>
        </p:txBody>
      </p:sp>
      <p:sp>
        <p:nvSpPr>
          <p:cNvPr id="4" name="Rectangle 3"/>
          <p:cNvSpPr/>
          <p:nvPr/>
        </p:nvSpPr>
        <p:spPr>
          <a:xfrm>
            <a:off x="640488" y="1602586"/>
            <a:ext cx="3275311" cy="781752"/>
          </a:xfrm>
          <a:prstGeom prst="rect">
            <a:avLst/>
          </a:prstGeom>
        </p:spPr>
        <p:txBody>
          <a:bodyPr wrap="square">
            <a:spAutoFit/>
          </a:bodyPr>
          <a:lstStyle/>
          <a:p>
            <a:pPr marL="0" lvl="2" algn="ctr">
              <a:lnSpc>
                <a:spcPct val="80000"/>
              </a:lnSpc>
              <a:spcAft>
                <a:spcPts val="600"/>
              </a:spcAft>
              <a:defRPr/>
            </a:pPr>
            <a:r>
              <a:rPr lang="en-US" sz="2800" b="1" dirty="0">
                <a:solidFill>
                  <a:schemeClr val="accent1"/>
                </a:solidFill>
                <a:latin typeface="Arial" panose="020B0604020202020204" pitchFamily="34" charset="0"/>
                <a:cs typeface="Arial" panose="020B0604020202020204" pitchFamily="34" charset="0"/>
              </a:rPr>
              <a:t>Disease-Oriented Evidence (DOE)</a:t>
            </a:r>
          </a:p>
        </p:txBody>
      </p:sp>
      <p:sp>
        <p:nvSpPr>
          <p:cNvPr id="8" name="Content Placeholder 4"/>
          <p:cNvSpPr>
            <a:spLocks noGrp="1"/>
          </p:cNvSpPr>
          <p:nvPr>
            <p:ph sz="quarter" idx="4294967295"/>
          </p:nvPr>
        </p:nvSpPr>
        <p:spPr>
          <a:xfrm>
            <a:off x="120073" y="2569286"/>
            <a:ext cx="4332871" cy="3577465"/>
          </a:xfrm>
          <a:prstGeom prst="rect">
            <a:avLst/>
          </a:prstGeom>
        </p:spPr>
        <p:txBody>
          <a:bodyPr>
            <a:noAutofit/>
          </a:bodyPr>
          <a:lstStyle/>
          <a:p>
            <a:r>
              <a:rPr lang="en-US" sz="2000" dirty="0"/>
              <a:t>Treating children with antibiotics can </a:t>
            </a:r>
            <a:r>
              <a:rPr lang="en-US" sz="2000" b="1" dirty="0"/>
              <a:t>sterilize the middle ear </a:t>
            </a:r>
            <a:r>
              <a:rPr lang="en-US" sz="2000" dirty="0"/>
              <a:t>and treat bacterial acute otitis media</a:t>
            </a:r>
          </a:p>
          <a:p>
            <a:r>
              <a:rPr lang="en-US" sz="2000" dirty="0"/>
              <a:t>This pathological/</a:t>
            </a:r>
            <a:r>
              <a:rPr lang="en-US" sz="2000" dirty="0" err="1"/>
              <a:t>pharmological</a:t>
            </a:r>
            <a:r>
              <a:rPr lang="en-US" sz="2000" dirty="0"/>
              <a:t> mechanism helps doctors determine treatment</a:t>
            </a:r>
          </a:p>
          <a:p>
            <a:r>
              <a:rPr lang="en-US" sz="2000" dirty="0"/>
              <a:t>But it</a:t>
            </a:r>
            <a:r>
              <a:rPr lang="en-US" sz="2000" i="1" dirty="0"/>
              <a:t> does NOT focus on morbidity, mortality, or quality of life</a:t>
            </a:r>
          </a:p>
          <a:p>
            <a:pPr lvl="1"/>
            <a:r>
              <a:rPr lang="en-US" sz="1800" b="1" i="1" dirty="0"/>
              <a:t>In AOM, what do patients and parents really care about?</a:t>
            </a:r>
          </a:p>
        </p:txBody>
      </p:sp>
      <p:sp>
        <p:nvSpPr>
          <p:cNvPr id="9" name="Content Placeholder 5"/>
          <p:cNvSpPr>
            <a:spLocks noGrp="1"/>
          </p:cNvSpPr>
          <p:nvPr>
            <p:ph sz="quarter" idx="4294967295"/>
          </p:nvPr>
        </p:nvSpPr>
        <p:spPr>
          <a:xfrm>
            <a:off x="4493161" y="2342328"/>
            <a:ext cx="4433454" cy="3913187"/>
          </a:xfrm>
          <a:prstGeom prst="rect">
            <a:avLst/>
          </a:prstGeom>
        </p:spPr>
        <p:txBody>
          <a:bodyPr>
            <a:noAutofit/>
          </a:bodyPr>
          <a:lstStyle/>
          <a:p>
            <a:r>
              <a:rPr lang="en-US" sz="1800" dirty="0"/>
              <a:t>Outcomes to focus on: time course, pain, complications and side effects of treatment</a:t>
            </a:r>
          </a:p>
          <a:p>
            <a:r>
              <a:rPr lang="en-US" sz="1800" b="1" i="1" dirty="0"/>
              <a:t>Time course: </a:t>
            </a:r>
            <a:r>
              <a:rPr lang="en-US" sz="1800" dirty="0"/>
              <a:t>Untreated AOM resolves by 1 week for 4 of 5 children</a:t>
            </a:r>
          </a:p>
          <a:p>
            <a:r>
              <a:rPr lang="en-US" sz="1800" b="1" i="1" dirty="0"/>
              <a:t>Pain: </a:t>
            </a:r>
            <a:r>
              <a:rPr lang="en-US" sz="1800" dirty="0" err="1"/>
              <a:t>Abx</a:t>
            </a:r>
            <a:r>
              <a:rPr lang="en-US" sz="1800" dirty="0"/>
              <a:t> do not reduce pain at 1 day, but may reduce it at 2 and 7 days follow up (quality of life)</a:t>
            </a:r>
          </a:p>
          <a:p>
            <a:r>
              <a:rPr lang="en-US" sz="1800" b="1" i="1" dirty="0"/>
              <a:t>Complications</a:t>
            </a:r>
            <a:r>
              <a:rPr lang="en-US" sz="1800" dirty="0"/>
              <a:t>: Abx do NOT decrease incidence of mastoiditis</a:t>
            </a:r>
          </a:p>
          <a:p>
            <a:r>
              <a:rPr lang="en-US" sz="1800" b="1" i="1" dirty="0"/>
              <a:t>Side effects</a:t>
            </a:r>
            <a:r>
              <a:rPr lang="en-US" sz="1800" dirty="0"/>
              <a:t>: Abx cause rash, diarrhea and nausea with an equal likelihood as treatment success (quality of life)</a:t>
            </a:r>
          </a:p>
        </p:txBody>
      </p:sp>
    </p:spTree>
    <p:extLst>
      <p:ext uri="{BB962C8B-B14F-4D97-AF65-F5344CB8AC3E}">
        <p14:creationId xmlns:p14="http://schemas.microsoft.com/office/powerpoint/2010/main" val="213189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down)">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down)">
                                      <p:cBhvr>
                                        <p:cTn id="17" dur="500"/>
                                        <p:tgtEl>
                                          <p:spTgt spid="8">
                                            <p:txEl>
                                              <p:pRg st="2" end="2"/>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wipe(down)">
                                      <p:cBhvr>
                                        <p:cTn id="20" dur="500"/>
                                        <p:tgtEl>
                                          <p:spTgt spid="8">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9">
                                            <p:txEl>
                                              <p:pRg st="0" end="0"/>
                                            </p:txEl>
                                          </p:spTgt>
                                        </p:tgtEl>
                                        <p:attrNameLst>
                                          <p:attrName>style.visibility</p:attrName>
                                        </p:attrNameLst>
                                      </p:cBhvr>
                                      <p:to>
                                        <p:strVal val="visible"/>
                                      </p:to>
                                    </p:set>
                                    <p:animEffect transition="in" filter="blinds(horizontal)">
                                      <p:cBhvr>
                                        <p:cTn id="25" dur="500"/>
                                        <p:tgtEl>
                                          <p:spTgt spid="9">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9">
                                            <p:txEl>
                                              <p:pRg st="1" end="1"/>
                                            </p:txEl>
                                          </p:spTgt>
                                        </p:tgtEl>
                                        <p:attrNameLst>
                                          <p:attrName>style.visibility</p:attrName>
                                        </p:attrNameLst>
                                      </p:cBhvr>
                                      <p:to>
                                        <p:strVal val="visible"/>
                                      </p:to>
                                    </p:set>
                                    <p:animEffect transition="in" filter="blinds(horizontal)">
                                      <p:cBhvr>
                                        <p:cTn id="30" dur="500"/>
                                        <p:tgtEl>
                                          <p:spTgt spid="9">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9">
                                            <p:txEl>
                                              <p:pRg st="2" end="2"/>
                                            </p:txEl>
                                          </p:spTgt>
                                        </p:tgtEl>
                                        <p:attrNameLst>
                                          <p:attrName>style.visibility</p:attrName>
                                        </p:attrNameLst>
                                      </p:cBhvr>
                                      <p:to>
                                        <p:strVal val="visible"/>
                                      </p:to>
                                    </p:set>
                                    <p:animEffect transition="in" filter="blinds(horizontal)">
                                      <p:cBhvr>
                                        <p:cTn id="35" dur="500"/>
                                        <p:tgtEl>
                                          <p:spTgt spid="9">
                                            <p:txEl>
                                              <p:pRg st="2" end="2"/>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9">
                                            <p:txEl>
                                              <p:pRg st="3" end="3"/>
                                            </p:txEl>
                                          </p:spTgt>
                                        </p:tgtEl>
                                        <p:attrNameLst>
                                          <p:attrName>style.visibility</p:attrName>
                                        </p:attrNameLst>
                                      </p:cBhvr>
                                      <p:to>
                                        <p:strVal val="visible"/>
                                      </p:to>
                                    </p:set>
                                    <p:animEffect transition="in" filter="blinds(horizontal)">
                                      <p:cBhvr>
                                        <p:cTn id="40" dur="500"/>
                                        <p:tgtEl>
                                          <p:spTgt spid="9">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9">
                                            <p:txEl>
                                              <p:pRg st="4" end="4"/>
                                            </p:txEl>
                                          </p:spTgt>
                                        </p:tgtEl>
                                        <p:attrNameLst>
                                          <p:attrName>style.visibility</p:attrName>
                                        </p:attrNameLst>
                                      </p:cBhvr>
                                      <p:to>
                                        <p:strVal val="visible"/>
                                      </p:to>
                                    </p:set>
                                    <p:animEffect transition="in" filter="blinds(horizontal)">
                                      <p:cBhvr>
                                        <p:cTn id="45"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9"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Introductory PICO Question</a:t>
            </a:r>
          </a:p>
        </p:txBody>
      </p:sp>
      <p:sp>
        <p:nvSpPr>
          <p:cNvPr id="4" name="Content Placeholder 3"/>
          <p:cNvSpPr>
            <a:spLocks noGrp="1"/>
          </p:cNvSpPr>
          <p:nvPr>
            <p:ph idx="1"/>
          </p:nvPr>
        </p:nvSpPr>
        <p:spPr>
          <a:xfrm>
            <a:off x="2475345" y="1600200"/>
            <a:ext cx="6211455" cy="4352365"/>
          </a:xfrm>
        </p:spPr>
        <p:txBody>
          <a:bodyPr>
            <a:noAutofit/>
          </a:bodyPr>
          <a:lstStyle/>
          <a:p>
            <a:r>
              <a:rPr lang="en-US" sz="2400" dirty="0"/>
              <a:t>Patient </a:t>
            </a:r>
            <a:endParaRPr lang="en-US" dirty="0"/>
          </a:p>
          <a:p>
            <a:pPr lvl="1"/>
            <a:r>
              <a:rPr lang="en-US" sz="2000" dirty="0"/>
              <a:t>“In adult patients with high risk sexual contact”</a:t>
            </a:r>
          </a:p>
          <a:p>
            <a:r>
              <a:rPr lang="en-US" sz="2400" dirty="0"/>
              <a:t>Intervention</a:t>
            </a:r>
          </a:p>
          <a:p>
            <a:pPr lvl="1"/>
            <a:r>
              <a:rPr lang="en-US" sz="2000" dirty="0"/>
              <a:t>“anal HPV test”</a:t>
            </a:r>
          </a:p>
          <a:p>
            <a:r>
              <a:rPr lang="en-US" sz="2400" dirty="0"/>
              <a:t>Comparison</a:t>
            </a:r>
          </a:p>
          <a:p>
            <a:pPr lvl="1"/>
            <a:r>
              <a:rPr lang="en-US" sz="2000" dirty="0"/>
              <a:t>“Placebo”</a:t>
            </a:r>
          </a:p>
          <a:p>
            <a:r>
              <a:rPr lang="en-US" sz="2400" dirty="0"/>
              <a:t>Outcome</a:t>
            </a:r>
          </a:p>
          <a:p>
            <a:pPr lvl="1"/>
            <a:r>
              <a:rPr lang="en-US" sz="2000" dirty="0"/>
              <a:t>“Prevent development of anal precursor lesions?”</a:t>
            </a:r>
            <a:endParaRPr lang="en-US" sz="2800" dirty="0"/>
          </a:p>
        </p:txBody>
      </p:sp>
      <p:grpSp>
        <p:nvGrpSpPr>
          <p:cNvPr id="8" name="Group 16"/>
          <p:cNvGrpSpPr/>
          <p:nvPr/>
        </p:nvGrpSpPr>
        <p:grpSpPr>
          <a:xfrm>
            <a:off x="640080" y="1600200"/>
            <a:ext cx="1473201" cy="4031959"/>
            <a:chOff x="888999" y="1600200"/>
            <a:chExt cx="1473201" cy="4031959"/>
          </a:xfrm>
        </p:grpSpPr>
        <p:sp>
          <p:nvSpPr>
            <p:cNvPr id="3" name="Isosceles Triangle 2"/>
            <p:cNvSpPr/>
            <p:nvPr/>
          </p:nvSpPr>
          <p:spPr>
            <a:xfrm rot="10800000">
              <a:off x="888999" y="1600200"/>
              <a:ext cx="1473201" cy="1066800"/>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5" name="Oval 4"/>
            <p:cNvSpPr/>
            <p:nvPr/>
          </p:nvSpPr>
          <p:spPr>
            <a:xfrm>
              <a:off x="952499" y="2895759"/>
              <a:ext cx="1346200" cy="1219041"/>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solidFill>
                    <a:schemeClr val="tx1"/>
                  </a:solidFill>
                  <a:latin typeface="Arial" panose="020B0604020202020204" pitchFamily="34" charset="0"/>
                  <a:cs typeface="Arial" panose="020B0604020202020204" pitchFamily="34" charset="0"/>
                </a:rPr>
                <a:t>I    C</a:t>
              </a:r>
            </a:p>
          </p:txBody>
        </p:sp>
        <p:sp>
          <p:nvSpPr>
            <p:cNvPr id="6" name="Rectangle 5"/>
            <p:cNvSpPr/>
            <p:nvPr/>
          </p:nvSpPr>
          <p:spPr>
            <a:xfrm>
              <a:off x="996949" y="4445000"/>
              <a:ext cx="1257300" cy="1187159"/>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solidFill>
                    <a:schemeClr val="tx1"/>
                  </a:solidFill>
                  <a:latin typeface="Arial" panose="020B0604020202020204" pitchFamily="34" charset="0"/>
                  <a:cs typeface="Arial" panose="020B0604020202020204" pitchFamily="34" charset="0"/>
                </a:rPr>
                <a:t>O</a:t>
              </a:r>
            </a:p>
          </p:txBody>
        </p:sp>
        <p:sp>
          <p:nvSpPr>
            <p:cNvPr id="7" name="TextBox 6"/>
            <p:cNvSpPr txBox="1"/>
            <p:nvPr/>
          </p:nvSpPr>
          <p:spPr>
            <a:xfrm>
              <a:off x="1462566" y="1766107"/>
              <a:ext cx="304800"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P</a:t>
              </a:r>
            </a:p>
          </p:txBody>
        </p:sp>
        <p:cxnSp>
          <p:nvCxnSpPr>
            <p:cNvPr id="12" name="Straight Connector 11"/>
            <p:cNvCxnSpPr>
              <a:stCxn id="5" idx="0"/>
              <a:endCxn id="5" idx="4"/>
            </p:cNvCxnSpPr>
            <p:nvPr/>
          </p:nvCxnSpPr>
          <p:spPr>
            <a:xfrm>
              <a:off x="1625599" y="2895759"/>
              <a:ext cx="0" cy="1219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0"/>
              <a:endCxn id="6" idx="2"/>
            </p:cNvCxnSpPr>
            <p:nvPr/>
          </p:nvCxnSpPr>
          <p:spPr>
            <a:xfrm>
              <a:off x="1625599" y="4445000"/>
              <a:ext cx="0" cy="118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6" idx="1"/>
              <a:endCxn id="6" idx="3"/>
            </p:cNvCxnSpPr>
            <p:nvPr/>
          </p:nvCxnSpPr>
          <p:spPr>
            <a:xfrm>
              <a:off x="996949" y="5038580"/>
              <a:ext cx="12573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3562350" y="5206269"/>
            <a:ext cx="4737100" cy="954107"/>
          </a:xfrm>
          <a:prstGeom prst="rect">
            <a:avLst/>
          </a:prstGeom>
          <a:noFill/>
        </p:spPr>
        <p:txBody>
          <a:bodyPr wrap="square" rtlCol="0">
            <a:spAutoFit/>
          </a:bodyPr>
          <a:lstStyle/>
          <a:p>
            <a:pPr algn="ctr"/>
            <a:r>
              <a:rPr lang="en-US" sz="2800" b="1" i="1" dirty="0">
                <a:solidFill>
                  <a:schemeClr val="accent2"/>
                </a:solidFill>
                <a:latin typeface="Arial" panose="020B0604020202020204" pitchFamily="34" charset="0"/>
                <a:cs typeface="Arial" panose="020B0604020202020204" pitchFamily="34" charset="0"/>
              </a:rPr>
              <a:t>Is AIN an outcome</a:t>
            </a:r>
            <a:br>
              <a:rPr lang="en-US" sz="2800" b="1" i="1" dirty="0">
                <a:solidFill>
                  <a:schemeClr val="accent2"/>
                </a:solidFill>
                <a:latin typeface="Arial" panose="020B0604020202020204" pitchFamily="34" charset="0"/>
                <a:cs typeface="Arial" panose="020B0604020202020204" pitchFamily="34" charset="0"/>
              </a:rPr>
            </a:br>
            <a:r>
              <a:rPr lang="en-US" sz="2800" b="1" i="1" dirty="0">
                <a:solidFill>
                  <a:schemeClr val="accent2"/>
                </a:solidFill>
                <a:latin typeface="Arial" panose="020B0604020202020204" pitchFamily="34" charset="0"/>
                <a:cs typeface="Arial" panose="020B0604020202020204" pitchFamily="34" charset="0"/>
              </a:rPr>
              <a:t>our patient cares about?</a:t>
            </a:r>
          </a:p>
        </p:txBody>
      </p:sp>
      <p:pic>
        <p:nvPicPr>
          <p:cNvPr id="6146" name="Picture 2" descr="http://nkdep.nih.gov/images/posters/NKDEP_GFR_DIAL.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5343685" y="2895759"/>
            <a:ext cx="2225515" cy="1338111"/>
          </a:xfrm>
          <a:prstGeom prst="rect">
            <a:avLst/>
          </a:prstGeom>
          <a:noFill/>
        </p:spPr>
      </p:pic>
      <p:sp>
        <p:nvSpPr>
          <p:cNvPr id="15" name="TextBox 14"/>
          <p:cNvSpPr txBox="1"/>
          <p:nvPr/>
        </p:nvSpPr>
        <p:spPr>
          <a:xfrm>
            <a:off x="7645400" y="3218190"/>
            <a:ext cx="1370888" cy="523220"/>
          </a:xfrm>
          <a:prstGeom prst="rect">
            <a:avLst/>
          </a:prstGeom>
          <a:noFill/>
        </p:spPr>
        <p:txBody>
          <a:bodyPr wrap="none" rtlCol="0">
            <a:spAutoFit/>
          </a:bodyPr>
          <a:lstStyle/>
          <a:p>
            <a:r>
              <a:rPr lang="en-US" sz="2800" b="1" dirty="0">
                <a:latin typeface="Arial" panose="020B0604020202020204" pitchFamily="34" charset="0"/>
                <a:cs typeface="Arial" panose="020B0604020202020204" pitchFamily="34" charset="0"/>
              </a:rPr>
              <a:t>=  DOE</a:t>
            </a:r>
          </a:p>
        </p:txBody>
      </p:sp>
    </p:spTree>
    <p:extLst>
      <p:ext uri="{BB962C8B-B14F-4D97-AF65-F5344CB8AC3E}">
        <p14:creationId xmlns:p14="http://schemas.microsoft.com/office/powerpoint/2010/main" val="3032660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0-#ppt_w/2"/>
                                          </p:val>
                                        </p:tav>
                                        <p:tav tm="100000">
                                          <p:val>
                                            <p:strVal val="#ppt_x"/>
                                          </p:val>
                                        </p:tav>
                                      </p:tavLst>
                                    </p:anim>
                                    <p:anim calcmode="lin" valueType="num">
                                      <p:cBhvr additive="base">
                                        <p:cTn id="13" dur="500" fill="hold"/>
                                        <p:tgtEl>
                                          <p:spTgt spid="15"/>
                                        </p:tgtEl>
                                        <p:attrNameLst>
                                          <p:attrName>ppt_y</p:attrName>
                                        </p:attrNameLst>
                                      </p:cBhvr>
                                      <p:tavLst>
                                        <p:tav tm="0">
                                          <p:val>
                                            <p:strVal val="#ppt_y"/>
                                          </p:val>
                                        </p:tav>
                                        <p:tav tm="100000">
                                          <p:val>
                                            <p:strVal val="#ppt_y"/>
                                          </p:val>
                                        </p:tav>
                                      </p:tavLst>
                                    </p:anim>
                                  </p:childTnLst>
                                </p:cTn>
                              </p:par>
                              <p:par>
                                <p:cTn id="14" presetID="2" presetClass="entr" presetSubtype="8" fill="hold" nodeType="withEffect">
                                  <p:stCondLst>
                                    <p:cond delay="0"/>
                                  </p:stCondLst>
                                  <p:childTnLst>
                                    <p:set>
                                      <p:cBhvr>
                                        <p:cTn id="15" dur="1" fill="hold">
                                          <p:stCondLst>
                                            <p:cond delay="0"/>
                                          </p:stCondLst>
                                        </p:cTn>
                                        <p:tgtEl>
                                          <p:spTgt spid="6146"/>
                                        </p:tgtEl>
                                        <p:attrNameLst>
                                          <p:attrName>style.visibility</p:attrName>
                                        </p:attrNameLst>
                                      </p:cBhvr>
                                      <p:to>
                                        <p:strVal val="visible"/>
                                      </p:to>
                                    </p:set>
                                    <p:anim calcmode="lin" valueType="num">
                                      <p:cBhvr additive="base">
                                        <p:cTn id="16" dur="500" fill="hold"/>
                                        <p:tgtEl>
                                          <p:spTgt spid="6146"/>
                                        </p:tgtEl>
                                        <p:attrNameLst>
                                          <p:attrName>ppt_x</p:attrName>
                                        </p:attrNameLst>
                                      </p:cBhvr>
                                      <p:tavLst>
                                        <p:tav tm="0">
                                          <p:val>
                                            <p:strVal val="0-#ppt_w/2"/>
                                          </p:val>
                                        </p:tav>
                                        <p:tav tm="100000">
                                          <p:val>
                                            <p:strVal val="#ppt_x"/>
                                          </p:val>
                                        </p:tav>
                                      </p:tavLst>
                                    </p:anim>
                                    <p:anim calcmode="lin" valueType="num">
                                      <p:cBhvr additive="base">
                                        <p:cTn id="17" dur="500" fill="hold"/>
                                        <p:tgtEl>
                                          <p:spTgt spid="61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Possible POEM Alternatives:</a:t>
            </a:r>
          </a:p>
        </p:txBody>
      </p:sp>
      <p:sp>
        <p:nvSpPr>
          <p:cNvPr id="11" name="Content Placeholder 10"/>
          <p:cNvSpPr>
            <a:spLocks noGrp="1"/>
          </p:cNvSpPr>
          <p:nvPr>
            <p:ph idx="1"/>
          </p:nvPr>
        </p:nvSpPr>
        <p:spPr/>
        <p:txBody>
          <a:bodyPr>
            <a:noAutofit/>
          </a:bodyPr>
          <a:lstStyle/>
          <a:p>
            <a:pPr>
              <a:buNone/>
            </a:pPr>
            <a:r>
              <a:rPr lang="en-US" sz="2800" dirty="0"/>
              <a:t> “In high-risk patients, are anal HPV tests associated with </a:t>
            </a:r>
            <a:r>
              <a:rPr lang="en-US" sz="2800" b="1" dirty="0"/>
              <a:t>lower mortality rates from anal cancer</a:t>
            </a:r>
            <a:r>
              <a:rPr lang="en-US" sz="2800" dirty="0"/>
              <a:t>?”</a:t>
            </a:r>
          </a:p>
          <a:p>
            <a:pPr algn="ctr">
              <a:buNone/>
            </a:pPr>
            <a:r>
              <a:rPr lang="en-US" sz="2800" b="1" dirty="0"/>
              <a:t>Or</a:t>
            </a:r>
          </a:p>
          <a:p>
            <a:pPr>
              <a:buNone/>
            </a:pPr>
            <a:r>
              <a:rPr lang="en-US" sz="2800" dirty="0"/>
              <a:t>    “In high-risk patients, do anal HPV tests provide early detection and prevention of anal cancer?”</a:t>
            </a:r>
            <a:endParaRPr lang="en-US" sz="2800" b="1" dirty="0"/>
          </a:p>
          <a:p>
            <a:pPr algn="ctr">
              <a:buNone/>
            </a:pPr>
            <a:r>
              <a:rPr lang="en-US" sz="2800" b="1" dirty="0"/>
              <a:t>Or</a:t>
            </a:r>
          </a:p>
          <a:p>
            <a:pPr>
              <a:buNone/>
            </a:pPr>
            <a:r>
              <a:rPr lang="en-US" sz="2800" b="1" dirty="0"/>
              <a:t> </a:t>
            </a:r>
            <a:r>
              <a:rPr lang="en-US" sz="2800" dirty="0"/>
              <a:t>“In high-risk patients, do early anal HPV tests prevent complications of treatment for late stages of anal cancer?”</a:t>
            </a:r>
            <a:endParaRPr lang="en-US" sz="2800" b="1" dirty="0"/>
          </a:p>
          <a:p>
            <a:pPr>
              <a:buNone/>
            </a:pPr>
            <a:endParaRPr lang="en-US" sz="2800" b="1" dirty="0"/>
          </a:p>
        </p:txBody>
      </p:sp>
    </p:spTree>
    <p:extLst>
      <p:ext uri="{BB962C8B-B14F-4D97-AF65-F5344CB8AC3E}">
        <p14:creationId xmlns:p14="http://schemas.microsoft.com/office/powerpoint/2010/main" val="1104864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Alternate Clinical Queries</a:t>
            </a:r>
          </a:p>
        </p:txBody>
      </p:sp>
      <p:sp>
        <p:nvSpPr>
          <p:cNvPr id="3" name="Content Placeholder 2"/>
          <p:cNvSpPr>
            <a:spLocks noGrp="1"/>
          </p:cNvSpPr>
          <p:nvPr>
            <p:ph idx="1"/>
          </p:nvPr>
        </p:nvSpPr>
        <p:spPr/>
        <p:txBody>
          <a:bodyPr>
            <a:noAutofit/>
          </a:bodyPr>
          <a:lstStyle/>
          <a:p>
            <a:r>
              <a:rPr lang="en-US" dirty="0"/>
              <a:t>After developing a “best” case-based PICO question, the next step is exploring other searchable clinical queries.</a:t>
            </a:r>
          </a:p>
          <a:p>
            <a:pPr lvl="1"/>
            <a:r>
              <a:rPr lang="en-US" dirty="0"/>
              <a:t>These are a list of flexible alternative questions since the answer to your precise question may not match the current scientific literature.</a:t>
            </a:r>
          </a:p>
          <a:p>
            <a:pPr lvl="1"/>
            <a:r>
              <a:rPr lang="en-US" dirty="0"/>
              <a:t>Typically, the alternatives involve reasonable variations of your interventions/comparison or alternative outcomes.</a:t>
            </a:r>
          </a:p>
        </p:txBody>
      </p:sp>
      <p:grpSp>
        <p:nvGrpSpPr>
          <p:cNvPr id="30" name="Group 29"/>
          <p:cNvGrpSpPr/>
          <p:nvPr/>
        </p:nvGrpSpPr>
        <p:grpSpPr>
          <a:xfrm>
            <a:off x="128278" y="2980776"/>
            <a:ext cx="803191" cy="2094071"/>
            <a:chOff x="128278" y="2980776"/>
            <a:chExt cx="803191" cy="2094071"/>
          </a:xfrm>
        </p:grpSpPr>
        <p:sp>
          <p:nvSpPr>
            <p:cNvPr id="31" name="Isosceles Triangle 30"/>
            <p:cNvSpPr/>
            <p:nvPr/>
          </p:nvSpPr>
          <p:spPr>
            <a:xfrm rot="10800000">
              <a:off x="128278" y="2980776"/>
              <a:ext cx="803191" cy="554062"/>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32" name="Oval 31"/>
            <p:cNvSpPr/>
            <p:nvPr/>
          </p:nvSpPr>
          <p:spPr>
            <a:xfrm>
              <a:off x="162898" y="3653648"/>
              <a:ext cx="733950" cy="633131"/>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I  C</a:t>
              </a:r>
            </a:p>
          </p:txBody>
        </p:sp>
        <p:sp>
          <p:nvSpPr>
            <p:cNvPr id="33" name="Rectangle 32"/>
            <p:cNvSpPr/>
            <p:nvPr/>
          </p:nvSpPr>
          <p:spPr>
            <a:xfrm>
              <a:off x="187132" y="4458274"/>
              <a:ext cx="685482" cy="616573"/>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b="1" dirty="0">
                  <a:solidFill>
                    <a:schemeClr val="tx1"/>
                  </a:solidFill>
                  <a:latin typeface="Arial" panose="020B0604020202020204" pitchFamily="34" charset="0"/>
                  <a:cs typeface="Arial" panose="020B0604020202020204" pitchFamily="34" charset="0"/>
                </a:rPr>
                <a:t>O</a:t>
              </a:r>
            </a:p>
          </p:txBody>
        </p:sp>
        <p:sp>
          <p:nvSpPr>
            <p:cNvPr id="34" name="TextBox 33"/>
            <p:cNvSpPr txBox="1"/>
            <p:nvPr/>
          </p:nvSpPr>
          <p:spPr>
            <a:xfrm>
              <a:off x="419721" y="3066943"/>
              <a:ext cx="166177" cy="316482"/>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P</a:t>
              </a:r>
            </a:p>
          </p:txBody>
        </p:sp>
        <p:cxnSp>
          <p:nvCxnSpPr>
            <p:cNvPr id="35" name="Straight Connector 34"/>
            <p:cNvCxnSpPr/>
            <p:nvPr/>
          </p:nvCxnSpPr>
          <p:spPr>
            <a:xfrm>
              <a:off x="508607" y="3653648"/>
              <a:ext cx="0" cy="633131"/>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33" idx="0"/>
              <a:endCxn id="33" idx="2"/>
            </p:cNvCxnSpPr>
            <p:nvPr/>
          </p:nvCxnSpPr>
          <p:spPr>
            <a:xfrm>
              <a:off x="529873" y="4458274"/>
              <a:ext cx="0" cy="616573"/>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a:stCxn id="33" idx="1"/>
              <a:endCxn id="33" idx="3"/>
            </p:cNvCxnSpPr>
            <p:nvPr/>
          </p:nvCxnSpPr>
          <p:spPr>
            <a:xfrm>
              <a:off x="187132" y="4766561"/>
              <a:ext cx="685482"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43700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131" y="274638"/>
            <a:ext cx="8794865" cy="1143000"/>
          </a:xfrm>
        </p:spPr>
        <p:txBody>
          <a:bodyPr>
            <a:noAutofit/>
          </a:bodyPr>
          <a:lstStyle/>
          <a:p>
            <a:r>
              <a:rPr lang="en-US" dirty="0"/>
              <a:t>For the Next Three Cases, You Are Divided Up to Formulate the Following:</a:t>
            </a:r>
          </a:p>
        </p:txBody>
      </p:sp>
      <p:sp>
        <p:nvSpPr>
          <p:cNvPr id="3" name="Content Placeholder 2"/>
          <p:cNvSpPr>
            <a:spLocks noGrp="1"/>
          </p:cNvSpPr>
          <p:nvPr>
            <p:ph idx="1"/>
          </p:nvPr>
        </p:nvSpPr>
        <p:spPr>
          <a:xfrm>
            <a:off x="216131" y="1417638"/>
            <a:ext cx="8794865" cy="4534927"/>
          </a:xfrm>
        </p:spPr>
        <p:txBody>
          <a:bodyPr>
            <a:noAutofit/>
          </a:bodyPr>
          <a:lstStyle/>
          <a:p>
            <a:pPr marL="514350" indent="-514350">
              <a:buFont typeface="+mj-lt"/>
              <a:buAutoNum type="arabicPeriod"/>
            </a:pPr>
            <a:r>
              <a:rPr lang="en-US" sz="2800" dirty="0"/>
              <a:t>What are some background questions?</a:t>
            </a:r>
          </a:p>
          <a:p>
            <a:pPr marL="514350" indent="-514350">
              <a:buFont typeface="+mj-lt"/>
              <a:buAutoNum type="arabicPeriod"/>
            </a:pPr>
            <a:r>
              <a:rPr lang="en-US" sz="2800" dirty="0"/>
              <a:t>What are your foreground PICO questions?</a:t>
            </a:r>
          </a:p>
          <a:p>
            <a:pPr marL="971550" lvl="1" indent="-514350">
              <a:buFont typeface="+mj-lt"/>
              <a:buAutoNum type="arabicPeriod"/>
            </a:pPr>
            <a:r>
              <a:rPr lang="en-US" sz="2400" dirty="0"/>
              <a:t>Population</a:t>
            </a:r>
          </a:p>
          <a:p>
            <a:pPr marL="1314450" lvl="2" indent="-514350"/>
            <a:r>
              <a:rPr lang="en-US" sz="2000" dirty="0"/>
              <a:t>"How would I describe a group of patients similar to mine?" </a:t>
            </a:r>
          </a:p>
          <a:p>
            <a:pPr marL="971550" lvl="1" indent="-514350">
              <a:buFont typeface="+mj-lt"/>
              <a:buAutoNum type="arabicPeriod"/>
            </a:pPr>
            <a:r>
              <a:rPr lang="en-US" sz="2400" dirty="0"/>
              <a:t>Intervention/Comparison</a:t>
            </a:r>
          </a:p>
          <a:p>
            <a:pPr marL="1314450" lvl="2" indent="-514350"/>
            <a:r>
              <a:rPr lang="en-US" sz="2000" dirty="0"/>
              <a:t>Ask “What is the main intervention I am considering?” and “What is the main comparison/control?”</a:t>
            </a:r>
          </a:p>
          <a:p>
            <a:pPr marL="971550" lvl="1" indent="-514350">
              <a:buFont typeface="+mj-lt"/>
              <a:buAutoNum type="arabicPeriod"/>
            </a:pPr>
            <a:r>
              <a:rPr lang="en-US" sz="2400" dirty="0"/>
              <a:t>Outcomes</a:t>
            </a:r>
          </a:p>
          <a:p>
            <a:pPr marL="1314450" lvl="2" indent="-514350"/>
            <a:r>
              <a:rPr lang="en-US" sz="2000" dirty="0"/>
              <a:t>Ask "What can I hope to accomplish?" or "What could this exposure really affect?“</a:t>
            </a:r>
          </a:p>
          <a:p>
            <a:pPr marL="1314450" lvl="2" indent="-514350"/>
            <a:r>
              <a:rPr lang="en-US" sz="2000" dirty="0"/>
              <a:t>Which outcomes are POEMs?</a:t>
            </a:r>
          </a:p>
          <a:p>
            <a:pPr marL="1314450" lvl="2" indent="-514350"/>
            <a:r>
              <a:rPr lang="en-US" sz="2000" dirty="0"/>
              <a:t>Which outcomes are DOEs?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Introductory Case:</a:t>
            </a:r>
            <a:endParaRPr lang="en-US" dirty="0"/>
          </a:p>
        </p:txBody>
      </p:sp>
      <p:sp>
        <p:nvSpPr>
          <p:cNvPr id="3" name="Content Placeholder 2"/>
          <p:cNvSpPr>
            <a:spLocks noGrp="1"/>
          </p:cNvSpPr>
          <p:nvPr>
            <p:ph idx="1"/>
          </p:nvPr>
        </p:nvSpPr>
        <p:spPr>
          <a:xfrm>
            <a:off x="457199" y="1339274"/>
            <a:ext cx="8404167" cy="4613292"/>
          </a:xfrm>
        </p:spPr>
        <p:txBody>
          <a:bodyPr>
            <a:noAutofit/>
          </a:bodyPr>
          <a:lstStyle/>
          <a:p>
            <a:r>
              <a:rPr lang="en-US" sz="2400" dirty="0"/>
              <a:t>A 45-year-old pansexual transgender man (with female body parts) with PMH of CIN I presents to your clinic for follow up. At last year’s visit he was screened with a cervical pap smear and found to have the following result:</a:t>
            </a:r>
          </a:p>
          <a:p>
            <a:pPr lvl="1"/>
            <a:r>
              <a:rPr lang="en-US" sz="2000" dirty="0"/>
              <a:t>Pap smear: ASCUS/HPV(+) </a:t>
            </a:r>
          </a:p>
          <a:p>
            <a:pPr lvl="1"/>
            <a:r>
              <a:rPr lang="en-US" sz="2000" dirty="0"/>
              <a:t>Colposcopy with CIN I</a:t>
            </a:r>
          </a:p>
          <a:p>
            <a:r>
              <a:rPr lang="en-US" sz="2400" dirty="0"/>
              <a:t>You recall from medical school that cervical pap smears are good for preventing cervical cancer, but you’re not sure about the evidence about anal cancer surveillance and timing as it applies to this patient.</a:t>
            </a:r>
          </a:p>
          <a:p>
            <a:r>
              <a:rPr lang="en-US" sz="2400" dirty="0"/>
              <a:t>You want to find this answer.</a:t>
            </a:r>
          </a:p>
          <a:p>
            <a:pPr lvl="1"/>
            <a:r>
              <a:rPr lang="en-US" sz="2000" dirty="0"/>
              <a:t>This module will walk you through the process of developing a clinical question!</a:t>
            </a:r>
          </a:p>
        </p:txBody>
      </p:sp>
    </p:spTree>
    <p:extLst>
      <p:ext uri="{BB962C8B-B14F-4D97-AF65-F5344CB8AC3E}">
        <p14:creationId xmlns:p14="http://schemas.microsoft.com/office/powerpoint/2010/main" val="3678226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Case 1:</a:t>
            </a:r>
            <a:endParaRPr lang="en-US" dirty="0">
              <a:solidFill>
                <a:schemeClr val="tx1"/>
              </a:solidFill>
            </a:endParaRPr>
          </a:p>
        </p:txBody>
      </p:sp>
      <p:sp>
        <p:nvSpPr>
          <p:cNvPr id="11" name="Content Placeholder 10"/>
          <p:cNvSpPr>
            <a:spLocks noGrp="1"/>
          </p:cNvSpPr>
          <p:nvPr>
            <p:ph idx="1"/>
          </p:nvPr>
        </p:nvSpPr>
        <p:spPr>
          <a:xfrm>
            <a:off x="457200" y="1417638"/>
            <a:ext cx="8229600" cy="4327380"/>
          </a:xfrm>
        </p:spPr>
        <p:txBody>
          <a:bodyPr>
            <a:noAutofit/>
          </a:bodyPr>
          <a:lstStyle/>
          <a:p>
            <a:r>
              <a:rPr lang="en-US" sz="2800" dirty="0"/>
              <a:t>A 55-year-old migrant farm worker presents to your clinic for follow up visit. </a:t>
            </a:r>
          </a:p>
          <a:p>
            <a:pPr lvl="1"/>
            <a:r>
              <a:rPr lang="en-US" sz="2400" dirty="0"/>
              <a:t>A few weeks ago, at a health fair, she received a form inviting her for a mammogram and a cervical cancer screening.</a:t>
            </a:r>
          </a:p>
          <a:p>
            <a:r>
              <a:rPr lang="en-US" sz="2800" dirty="0"/>
              <a:t>Today on follow up, her results are:</a:t>
            </a:r>
          </a:p>
          <a:p>
            <a:pPr lvl="1"/>
            <a:r>
              <a:rPr lang="en-US" sz="2400" dirty="0"/>
              <a:t>HPV18(+), Atypical Glandular Cells</a:t>
            </a:r>
          </a:p>
          <a:p>
            <a:r>
              <a:rPr lang="en-US" sz="2800" dirty="0"/>
              <a:t>You look at the ASCCP guidelines to guide management.</a:t>
            </a:r>
          </a:p>
          <a:p>
            <a:r>
              <a:rPr lang="en-US" sz="2800" dirty="0"/>
              <a:t>She asks you: “What should I do, doctor?”</a:t>
            </a:r>
          </a:p>
        </p:txBody>
      </p:sp>
      <p:sp>
        <p:nvSpPr>
          <p:cNvPr id="3" name="Text Placeholder 2"/>
          <p:cNvSpPr>
            <a:spLocks noGrp="1"/>
          </p:cNvSpPr>
          <p:nvPr>
            <p:ph type="body" sz="quarter" idx="10"/>
          </p:nvPr>
        </p:nvSpPr>
        <p:spPr/>
        <p:txBody>
          <a:bodyPr/>
          <a:lstStyle/>
          <a:p>
            <a:pPr>
              <a:lnSpc>
                <a:spcPct val="90000"/>
              </a:lnSpc>
            </a:pPr>
            <a:r>
              <a:rPr lang="en-US" altLang="en-US" dirty="0">
                <a:solidFill>
                  <a:prstClr val="black"/>
                </a:solidFill>
              </a:rPr>
              <a:t>(Perkins, RB. J Low </a:t>
            </a:r>
            <a:r>
              <a:rPr lang="en-US" altLang="en-US" dirty="0" err="1">
                <a:solidFill>
                  <a:prstClr val="black"/>
                </a:solidFill>
              </a:rPr>
              <a:t>Genit</a:t>
            </a:r>
            <a:r>
              <a:rPr lang="en-US" altLang="en-US" dirty="0">
                <a:solidFill>
                  <a:prstClr val="black"/>
                </a:solidFill>
              </a:rPr>
              <a:t> Tract Dis 2020)</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5422"/>
          </a:xfrm>
        </p:spPr>
        <p:txBody>
          <a:bodyPr>
            <a:normAutofit/>
          </a:bodyPr>
          <a:lstStyle/>
          <a:p>
            <a:r>
              <a:rPr lang="en-US" dirty="0"/>
              <a:t>Case 2:</a:t>
            </a:r>
            <a:endParaRPr lang="en-US" dirty="0">
              <a:solidFill>
                <a:schemeClr val="tx1"/>
              </a:solidFill>
            </a:endParaRPr>
          </a:p>
        </p:txBody>
      </p:sp>
      <p:sp>
        <p:nvSpPr>
          <p:cNvPr id="11" name="Content Placeholder 10"/>
          <p:cNvSpPr>
            <a:spLocks noGrp="1"/>
          </p:cNvSpPr>
          <p:nvPr>
            <p:ph idx="1"/>
          </p:nvPr>
        </p:nvSpPr>
        <p:spPr>
          <a:xfrm>
            <a:off x="299257" y="1200060"/>
            <a:ext cx="8578735" cy="4457880"/>
          </a:xfrm>
        </p:spPr>
        <p:txBody>
          <a:bodyPr>
            <a:noAutofit/>
          </a:bodyPr>
          <a:lstStyle/>
          <a:p>
            <a:r>
              <a:rPr lang="en-US" sz="2400" dirty="0"/>
              <a:t>A 48-year-old Caucasian male construction worker without any significant PMH sees you for a routine physical exam.</a:t>
            </a:r>
          </a:p>
          <a:p>
            <a:r>
              <a:rPr lang="en-US" sz="2400" dirty="0"/>
              <a:t>He reports that he is a 2 pack/day smoker for the past 30+ years and his father died of a heart attack at age 49.</a:t>
            </a:r>
          </a:p>
          <a:p>
            <a:r>
              <a:rPr lang="en-US" sz="2400" dirty="0"/>
              <a:t>His blood pressure is 120/80</a:t>
            </a:r>
          </a:p>
          <a:p>
            <a:r>
              <a:rPr lang="en-US" sz="2400" dirty="0"/>
              <a:t>He brings in a lab report of his cholesterol:</a:t>
            </a:r>
          </a:p>
          <a:p>
            <a:pPr lvl="1"/>
            <a:r>
              <a:rPr lang="en-US" sz="2000" dirty="0"/>
              <a:t>Total cholesterol: 200,  HDL: 40, LDL 160</a:t>
            </a:r>
          </a:p>
          <a:p>
            <a:r>
              <a:rPr lang="en-US" sz="2400" dirty="0"/>
              <a:t>You use the ASCVD Risk Estimator+ equation</a:t>
            </a:r>
          </a:p>
          <a:p>
            <a:pPr lvl="1"/>
            <a:r>
              <a:rPr lang="en-US" sz="2000" dirty="0">
                <a:hlinkClick r:id="rId3"/>
              </a:rPr>
              <a:t>http://tools.acc.org/ASCVD-Risk-Estimator-Plus/#!/calculate/estimate/</a:t>
            </a:r>
            <a:r>
              <a:rPr lang="en-US" sz="2000" dirty="0"/>
              <a:t> </a:t>
            </a:r>
          </a:p>
          <a:p>
            <a:pPr lvl="1"/>
            <a:r>
              <a:rPr lang="en-US" sz="2000" dirty="0"/>
              <a:t>His 10-year risk to first ASCVD event is 7.7%.</a:t>
            </a:r>
          </a:p>
          <a:p>
            <a:r>
              <a:rPr lang="en-US" sz="2400" dirty="0"/>
              <a:t>He asks you: do I need a cholesterol medication (statin)?</a:t>
            </a:r>
          </a:p>
        </p:txBody>
      </p:sp>
      <p:sp>
        <p:nvSpPr>
          <p:cNvPr id="3" name="Text Placeholder 2"/>
          <p:cNvSpPr>
            <a:spLocks noGrp="1"/>
          </p:cNvSpPr>
          <p:nvPr>
            <p:ph type="body" sz="quarter" idx="10"/>
          </p:nvPr>
        </p:nvSpPr>
        <p:spPr/>
        <p:txBody>
          <a:bodyPr/>
          <a:lstStyle/>
          <a:p>
            <a:pPr>
              <a:lnSpc>
                <a:spcPct val="90000"/>
              </a:lnSpc>
            </a:pPr>
            <a:r>
              <a:rPr lang="en-US" altLang="en-US" dirty="0">
                <a:solidFill>
                  <a:prstClr val="black"/>
                </a:solidFill>
              </a:rPr>
              <a:t>(Lancet, </a:t>
            </a:r>
            <a:r>
              <a:rPr lang="en-US" altLang="en-US" dirty="0" err="1">
                <a:solidFill>
                  <a:prstClr val="black"/>
                </a:solidFill>
              </a:rPr>
              <a:t>Ridker</a:t>
            </a:r>
            <a:r>
              <a:rPr lang="en-US" altLang="en-US" dirty="0">
                <a:solidFill>
                  <a:prstClr val="black"/>
                </a:solidFill>
              </a:rPr>
              <a:t>, 2013)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3:</a:t>
            </a:r>
          </a:p>
        </p:txBody>
      </p:sp>
      <p:sp>
        <p:nvSpPr>
          <p:cNvPr id="11" name="Content Placeholder 10"/>
          <p:cNvSpPr>
            <a:spLocks noGrp="1"/>
          </p:cNvSpPr>
          <p:nvPr>
            <p:ph idx="1"/>
          </p:nvPr>
        </p:nvSpPr>
        <p:spPr/>
        <p:txBody>
          <a:bodyPr>
            <a:noAutofit/>
          </a:bodyPr>
          <a:lstStyle/>
          <a:p>
            <a:r>
              <a:rPr lang="en-US" sz="2800" dirty="0"/>
              <a:t>A 55-year-old right-handed female executive assistant presents to your clinic with numbness and pain in both hands, primarily in the thumb and index finger for the past year.</a:t>
            </a:r>
          </a:p>
          <a:p>
            <a:pPr lvl="1"/>
            <a:r>
              <a:rPr lang="en-US" sz="2400" dirty="0"/>
              <a:t>She is worried now that she drops pens and paper more easily.</a:t>
            </a:r>
          </a:p>
          <a:p>
            <a:pPr lvl="1"/>
            <a:r>
              <a:rPr lang="en-US" sz="2400" dirty="0"/>
              <a:t>She wears a wrist splint at night and takes Naproxen twice a day.</a:t>
            </a:r>
          </a:p>
          <a:p>
            <a:r>
              <a:rPr lang="en-US" sz="2800" dirty="0"/>
              <a:t>She asks you about steroid injections that a co-worker told her about and wants to know if this could help her.</a:t>
            </a:r>
          </a:p>
        </p:txBody>
      </p:sp>
      <p:sp>
        <p:nvSpPr>
          <p:cNvPr id="3" name="Text Placeholder 2"/>
          <p:cNvSpPr>
            <a:spLocks noGrp="1"/>
          </p:cNvSpPr>
          <p:nvPr>
            <p:ph type="body" sz="quarter" idx="10"/>
          </p:nvPr>
        </p:nvSpPr>
        <p:spPr/>
        <p:txBody>
          <a:bodyPr/>
          <a:lstStyle/>
          <a:p>
            <a:pPr>
              <a:lnSpc>
                <a:spcPct val="90000"/>
              </a:lnSpc>
            </a:pPr>
            <a:r>
              <a:rPr lang="en-US" altLang="en-US" dirty="0">
                <a:solidFill>
                  <a:prstClr val="black"/>
                </a:solidFill>
              </a:rPr>
              <a:t>(</a:t>
            </a:r>
            <a:r>
              <a:rPr lang="en-US" altLang="en-US" dirty="0" err="1">
                <a:solidFill>
                  <a:prstClr val="black"/>
                </a:solidFill>
              </a:rPr>
              <a:t>Atroshi</a:t>
            </a:r>
            <a:r>
              <a:rPr lang="en-US" altLang="en-US" dirty="0">
                <a:solidFill>
                  <a:prstClr val="black"/>
                </a:solidFill>
              </a:rPr>
              <a:t>, 2013; Marshall, 2007)</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262" y="0"/>
            <a:ext cx="8570422" cy="1396538"/>
          </a:xfrm>
        </p:spPr>
        <p:txBody>
          <a:bodyPr>
            <a:noAutofit/>
          </a:bodyPr>
          <a:lstStyle/>
          <a:p>
            <a:r>
              <a:rPr lang="en-US" i="1" dirty="0"/>
              <a:t>How Do I Develop a Clinical Question?</a:t>
            </a:r>
          </a:p>
        </p:txBody>
      </p:sp>
      <p:sp>
        <p:nvSpPr>
          <p:cNvPr id="3" name="Content Placeholder 2"/>
          <p:cNvSpPr>
            <a:spLocks noGrp="1"/>
          </p:cNvSpPr>
          <p:nvPr>
            <p:ph idx="1"/>
          </p:nvPr>
        </p:nvSpPr>
        <p:spPr/>
        <p:txBody>
          <a:bodyPr>
            <a:noAutofit/>
          </a:bodyPr>
          <a:lstStyle/>
          <a:p>
            <a:pPr marL="514350" indent="-514350">
              <a:buFont typeface="+mj-lt"/>
              <a:buAutoNum type="arabicPeriod"/>
            </a:pPr>
            <a:r>
              <a:rPr lang="en-US" sz="2400" dirty="0"/>
              <a:t>Think about a tough case</a:t>
            </a:r>
          </a:p>
          <a:p>
            <a:pPr marL="971550" lvl="1" indent="-514350"/>
            <a:r>
              <a:rPr lang="en-US" sz="2000" dirty="0"/>
              <a:t>Why was it difficult?</a:t>
            </a:r>
          </a:p>
          <a:p>
            <a:pPr marL="971550" lvl="1" indent="-514350"/>
            <a:r>
              <a:rPr lang="en-US" sz="2000" dirty="0"/>
              <a:t>Did any new or alternative decision points arise that you had not considered before?</a:t>
            </a:r>
          </a:p>
          <a:p>
            <a:pPr marL="514350" indent="-514350">
              <a:buFont typeface="+mj-lt"/>
              <a:buAutoNum type="arabicPeriod"/>
            </a:pPr>
            <a:r>
              <a:rPr lang="en-US" sz="2400" dirty="0"/>
              <a:t>List the questions you had and still have</a:t>
            </a:r>
          </a:p>
          <a:p>
            <a:pPr marL="514350" indent="-514350">
              <a:buFont typeface="+mj-lt"/>
              <a:buAutoNum type="arabicPeriod"/>
            </a:pPr>
            <a:r>
              <a:rPr lang="en-US" sz="2400" dirty="0"/>
              <a:t>Focus on a foreground question</a:t>
            </a:r>
          </a:p>
          <a:p>
            <a:pPr marL="514350" indent="-514350">
              <a:buFont typeface="+mj-lt"/>
              <a:buAutoNum type="arabicPeriod"/>
            </a:pPr>
            <a:r>
              <a:rPr lang="en-US" sz="2400" dirty="0"/>
              <a:t>Rephrase it into a PICO format</a:t>
            </a:r>
          </a:p>
          <a:p>
            <a:pPr marL="971550" lvl="1" indent="-514350"/>
            <a:r>
              <a:rPr lang="en-US" sz="2000" dirty="0"/>
              <a:t>P: Be precise but brief</a:t>
            </a:r>
          </a:p>
          <a:p>
            <a:pPr marL="971550" lvl="1" indent="-514350"/>
            <a:r>
              <a:rPr lang="en-US" sz="2000" dirty="0"/>
              <a:t>I/C: Be specific, but consider feasible alternatives</a:t>
            </a:r>
          </a:p>
          <a:p>
            <a:pPr marL="971550" lvl="1" indent="-514350"/>
            <a:r>
              <a:rPr lang="en-US" sz="2000" dirty="0"/>
              <a:t>O: Select patient-oriented outcomes instead of “the numbers”</a:t>
            </a:r>
          </a:p>
          <a:p>
            <a:pPr marL="514350" indent="-514350">
              <a:buFont typeface="+mj-lt"/>
              <a:buAutoNum type="arabicPeriod"/>
            </a:pPr>
            <a:endParaRPr lang="en-US" sz="2400" dirty="0"/>
          </a:p>
        </p:txBody>
      </p:sp>
    </p:spTree>
    <p:extLst>
      <p:ext uri="{BB962C8B-B14F-4D97-AF65-F5344CB8AC3E}">
        <p14:creationId xmlns:p14="http://schemas.microsoft.com/office/powerpoint/2010/main" val="19666105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GB" dirty="0"/>
              <a:t>Recount a Challenging Case </a:t>
            </a:r>
            <a:br>
              <a:rPr lang="en-GB" dirty="0"/>
            </a:br>
            <a:r>
              <a:rPr lang="en-GB" dirty="0"/>
              <a:t>From the Past Few Weeks</a:t>
            </a:r>
            <a:endParaRPr lang="en-US" dirty="0"/>
          </a:p>
        </p:txBody>
      </p:sp>
      <p:sp>
        <p:nvSpPr>
          <p:cNvPr id="7" name="Content Placeholder 6"/>
          <p:cNvSpPr>
            <a:spLocks noGrp="1"/>
          </p:cNvSpPr>
          <p:nvPr>
            <p:ph idx="1"/>
          </p:nvPr>
        </p:nvSpPr>
        <p:spPr/>
        <p:txBody>
          <a:bodyPr>
            <a:noAutofit/>
          </a:bodyPr>
          <a:lstStyle/>
          <a:p>
            <a:pPr marL="0" indent="0">
              <a:spcAft>
                <a:spcPts val="600"/>
              </a:spcAft>
              <a:buNone/>
            </a:pPr>
            <a:r>
              <a:rPr lang="en-GB" sz="2800" dirty="0"/>
              <a:t>What questions…</a:t>
            </a:r>
          </a:p>
          <a:p>
            <a:pPr marL="1085850" lvl="1" indent="-514350">
              <a:spcAft>
                <a:spcPts val="600"/>
              </a:spcAft>
              <a:buFont typeface="+mj-lt"/>
              <a:buAutoNum type="arabicPeriod"/>
            </a:pPr>
            <a:r>
              <a:rPr lang="en-GB" sz="2400" dirty="0"/>
              <a:t>Did your </a:t>
            </a:r>
            <a:r>
              <a:rPr lang="en-GB" sz="2400" i="1" dirty="0"/>
              <a:t>PATIENT</a:t>
            </a:r>
            <a:r>
              <a:rPr lang="en-GB" sz="2400" dirty="0"/>
              <a:t> ask?</a:t>
            </a:r>
          </a:p>
          <a:p>
            <a:pPr marL="1085850" lvl="1" indent="-514350">
              <a:spcAft>
                <a:spcPts val="600"/>
              </a:spcAft>
              <a:buFont typeface="+mj-lt"/>
              <a:buAutoNum type="arabicPeriod"/>
            </a:pPr>
            <a:r>
              <a:rPr lang="en-GB" sz="2400" dirty="0"/>
              <a:t>Did </a:t>
            </a:r>
            <a:r>
              <a:rPr lang="en-GB" sz="2400" i="1" dirty="0"/>
              <a:t>YOU </a:t>
            </a:r>
            <a:r>
              <a:rPr lang="en-GB" sz="2400" dirty="0"/>
              <a:t>have while writing the </a:t>
            </a:r>
            <a:br>
              <a:rPr lang="en-GB" sz="2400" dirty="0"/>
            </a:br>
            <a:r>
              <a:rPr lang="en-GB" sz="2400" dirty="0"/>
              <a:t>SOAP note?</a:t>
            </a:r>
          </a:p>
          <a:p>
            <a:pPr marL="1085850" lvl="1" indent="-514350">
              <a:spcAft>
                <a:spcPts val="600"/>
              </a:spcAft>
              <a:buFont typeface="+mj-lt"/>
              <a:buAutoNum type="arabicPeriod"/>
            </a:pPr>
            <a:r>
              <a:rPr lang="en-GB" sz="2400" dirty="0"/>
              <a:t>Did you ask your </a:t>
            </a:r>
            <a:r>
              <a:rPr lang="en-GB" sz="2400" i="1" dirty="0"/>
              <a:t>ATTENDING</a:t>
            </a:r>
            <a:r>
              <a:rPr lang="en-GB" sz="2400" dirty="0"/>
              <a:t>?</a:t>
            </a:r>
          </a:p>
          <a:p>
            <a:pPr marL="1085850" lvl="1" indent="-514350">
              <a:buFont typeface="+mj-lt"/>
              <a:buAutoNum type="arabicPeriod"/>
            </a:pPr>
            <a:r>
              <a:rPr lang="en-GB" sz="2400" i="1" dirty="0"/>
              <a:t>Still remain </a:t>
            </a:r>
            <a:r>
              <a:rPr lang="en-GB" sz="2400" dirty="0"/>
              <a:t>unresolved?</a:t>
            </a:r>
            <a:endParaRPr lang="en-GB" sz="2400" i="1" dirty="0"/>
          </a:p>
          <a:p>
            <a:pPr>
              <a:buNone/>
            </a:pPr>
            <a:endParaRPr lang="en-GB" sz="1000" dirty="0"/>
          </a:p>
          <a:p>
            <a:pPr>
              <a:buNone/>
            </a:pPr>
            <a:r>
              <a:rPr lang="en-GB" sz="2400" dirty="0"/>
              <a:t>List and label your questions as:</a:t>
            </a:r>
            <a:br>
              <a:rPr lang="en-GB" sz="2400" dirty="0"/>
            </a:br>
            <a:r>
              <a:rPr lang="en-GB" sz="2400" i="1" dirty="0"/>
              <a:t>background</a:t>
            </a:r>
            <a:r>
              <a:rPr lang="en-GB" sz="2400" dirty="0"/>
              <a:t> or </a:t>
            </a:r>
            <a:r>
              <a:rPr lang="en-GB" sz="2400" i="1" dirty="0"/>
              <a:t>foreground</a:t>
            </a:r>
            <a:r>
              <a:rPr lang="en-GB" sz="2400" dirty="0"/>
              <a:t> questions</a:t>
            </a:r>
            <a:br>
              <a:rPr lang="en-GB" sz="2400" dirty="0"/>
            </a:br>
            <a:r>
              <a:rPr lang="en-GB" sz="2400" dirty="0"/>
              <a:t>and </a:t>
            </a:r>
            <a:r>
              <a:rPr lang="en-GB" sz="2400" i="1" dirty="0"/>
              <a:t>POEMs</a:t>
            </a:r>
            <a:r>
              <a:rPr lang="en-GB" sz="2400" dirty="0"/>
              <a:t> or </a:t>
            </a:r>
            <a:r>
              <a:rPr lang="en-GB" sz="2400" i="1" dirty="0"/>
              <a:t>DOEs</a:t>
            </a:r>
            <a:r>
              <a:rPr lang="en-GB" sz="2400" dirty="0"/>
              <a:t> and then</a:t>
            </a:r>
            <a:br>
              <a:rPr lang="en-GB" sz="2400" dirty="0"/>
            </a:br>
            <a:endParaRPr lang="en-GB" sz="1000" dirty="0"/>
          </a:p>
          <a:p>
            <a:pPr algn="ctr">
              <a:buNone/>
            </a:pPr>
            <a:r>
              <a:rPr lang="en-GB" sz="2400" u="sng" dirty="0"/>
              <a:t>Brainstorm a PICO question with a partner.</a:t>
            </a:r>
          </a:p>
        </p:txBody>
      </p:sp>
      <p:pic>
        <p:nvPicPr>
          <p:cNvPr id="11266" name="Picture 2" descr="http://www.healthcentral.com/sites/www.healthcentral.com/files/doctor_talking300istock_1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42989" y="2019301"/>
            <a:ext cx="1917699" cy="19176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054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PICO Question—Case</a:t>
            </a:r>
          </a:p>
        </p:txBody>
      </p:sp>
      <p:sp>
        <p:nvSpPr>
          <p:cNvPr id="11" name="Content Placeholder 10"/>
          <p:cNvSpPr>
            <a:spLocks noGrp="1"/>
          </p:cNvSpPr>
          <p:nvPr>
            <p:ph idx="1"/>
          </p:nvPr>
        </p:nvSpPr>
        <p:spPr>
          <a:xfrm>
            <a:off x="1597890" y="1600200"/>
            <a:ext cx="7333673" cy="4352365"/>
          </a:xfrm>
        </p:spPr>
        <p:txBody>
          <a:bodyPr>
            <a:normAutofit/>
          </a:bodyPr>
          <a:lstStyle/>
          <a:p>
            <a:pPr marL="457200" lvl="1"/>
            <a:r>
              <a:rPr lang="en-US" b="1" dirty="0"/>
              <a:t>P- population</a:t>
            </a:r>
          </a:p>
          <a:p>
            <a:pPr marL="457200" lvl="1"/>
            <a:r>
              <a:rPr lang="en-US" b="1" dirty="0"/>
              <a:t>I- intervention</a:t>
            </a:r>
          </a:p>
          <a:p>
            <a:pPr marL="457200" lvl="1"/>
            <a:r>
              <a:rPr lang="en-US" b="1" dirty="0"/>
              <a:t>C- comparison group</a:t>
            </a:r>
          </a:p>
          <a:p>
            <a:pPr marL="457200" lvl="1"/>
            <a:r>
              <a:rPr lang="en-US" b="1" dirty="0"/>
              <a:t>O- outcome (make it patient oriented)</a:t>
            </a:r>
          </a:p>
          <a:p>
            <a:pPr>
              <a:buNone/>
            </a:pPr>
            <a:endParaRPr lang="en-US" b="1" dirty="0"/>
          </a:p>
          <a:p>
            <a:pPr>
              <a:buNone/>
            </a:pPr>
            <a:endParaRPr lang="en-US" b="1" dirty="0"/>
          </a:p>
          <a:p>
            <a:pPr>
              <a:buNone/>
            </a:pPr>
            <a:r>
              <a:rPr lang="en-US" b="1" dirty="0"/>
              <a:t>Answer?</a:t>
            </a:r>
          </a:p>
        </p:txBody>
      </p:sp>
      <p:grpSp>
        <p:nvGrpSpPr>
          <p:cNvPr id="12" name="Group 11"/>
          <p:cNvGrpSpPr/>
          <p:nvPr/>
        </p:nvGrpSpPr>
        <p:grpSpPr>
          <a:xfrm>
            <a:off x="88898" y="1600200"/>
            <a:ext cx="1270000" cy="2847473"/>
            <a:chOff x="888999" y="1600200"/>
            <a:chExt cx="1473201" cy="4031959"/>
          </a:xfrm>
        </p:grpSpPr>
        <p:sp>
          <p:nvSpPr>
            <p:cNvPr id="21" name="Isosceles Triangle 20"/>
            <p:cNvSpPr/>
            <p:nvPr/>
          </p:nvSpPr>
          <p:spPr>
            <a:xfrm rot="10800000">
              <a:off x="888999" y="1600200"/>
              <a:ext cx="1473201" cy="1066800"/>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p>
          </p:txBody>
        </p:sp>
        <p:sp>
          <p:nvSpPr>
            <p:cNvPr id="22" name="Oval 21"/>
            <p:cNvSpPr/>
            <p:nvPr/>
          </p:nvSpPr>
          <p:spPr>
            <a:xfrm>
              <a:off x="952499" y="2895759"/>
              <a:ext cx="1346199" cy="1219042"/>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solidFill>
                    <a:schemeClr val="tx1"/>
                  </a:solidFill>
                </a:rPr>
                <a:t>I   C</a:t>
              </a:r>
            </a:p>
          </p:txBody>
        </p:sp>
        <p:sp>
          <p:nvSpPr>
            <p:cNvPr id="23" name="Rectangle 22"/>
            <p:cNvSpPr/>
            <p:nvPr/>
          </p:nvSpPr>
          <p:spPr>
            <a:xfrm>
              <a:off x="996949" y="4445000"/>
              <a:ext cx="1257300" cy="1187159"/>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400" b="1" dirty="0">
                  <a:solidFill>
                    <a:schemeClr val="tx1"/>
                  </a:solidFill>
                </a:rPr>
                <a:t>O</a:t>
              </a:r>
            </a:p>
          </p:txBody>
        </p:sp>
        <p:sp>
          <p:nvSpPr>
            <p:cNvPr id="24" name="TextBox 23"/>
            <p:cNvSpPr txBox="1"/>
            <p:nvPr/>
          </p:nvSpPr>
          <p:spPr>
            <a:xfrm>
              <a:off x="1473199" y="1776740"/>
              <a:ext cx="304799" cy="625085"/>
            </a:xfrm>
            <a:prstGeom prst="rect">
              <a:avLst/>
            </a:prstGeom>
            <a:noFill/>
          </p:spPr>
          <p:txBody>
            <a:bodyPr wrap="square" rtlCol="0">
              <a:spAutoFit/>
            </a:bodyPr>
            <a:lstStyle/>
            <a:p>
              <a:r>
                <a:rPr lang="en-US" sz="2400" b="1" dirty="0"/>
                <a:t>P</a:t>
              </a:r>
            </a:p>
          </p:txBody>
        </p:sp>
        <p:cxnSp>
          <p:nvCxnSpPr>
            <p:cNvPr id="25" name="Straight Connector 24"/>
            <p:cNvCxnSpPr>
              <a:stCxn id="22" idx="0"/>
              <a:endCxn id="22" idx="4"/>
            </p:cNvCxnSpPr>
            <p:nvPr/>
          </p:nvCxnSpPr>
          <p:spPr>
            <a:xfrm>
              <a:off x="1625599" y="2895759"/>
              <a:ext cx="0" cy="1219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23" idx="0"/>
              <a:endCxn id="23" idx="2"/>
            </p:cNvCxnSpPr>
            <p:nvPr/>
          </p:nvCxnSpPr>
          <p:spPr>
            <a:xfrm>
              <a:off x="1625599" y="4445000"/>
              <a:ext cx="0" cy="118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3" idx="1"/>
              <a:endCxn id="23" idx="3"/>
            </p:cNvCxnSpPr>
            <p:nvPr/>
          </p:nvCxnSpPr>
          <p:spPr>
            <a:xfrm>
              <a:off x="996949" y="5038580"/>
              <a:ext cx="1257300" cy="0"/>
            </a:xfrm>
            <a:prstGeom prst="line">
              <a:avLst/>
            </a:prstGeom>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Challenge</a:t>
            </a:r>
          </a:p>
        </p:txBody>
      </p:sp>
      <p:sp>
        <p:nvSpPr>
          <p:cNvPr id="3" name="Content Placeholder 2"/>
          <p:cNvSpPr>
            <a:spLocks noGrp="1"/>
          </p:cNvSpPr>
          <p:nvPr>
            <p:ph idx="1"/>
          </p:nvPr>
        </p:nvSpPr>
        <p:spPr/>
        <p:txBody>
          <a:bodyPr/>
          <a:lstStyle/>
          <a:p>
            <a:r>
              <a:rPr lang="en-US" dirty="0"/>
              <a:t>For the next week, at the end of every day</a:t>
            </a:r>
          </a:p>
          <a:p>
            <a:r>
              <a:rPr lang="en-US" dirty="0"/>
              <a:t>Write down a foreground PICO question based on your patients</a:t>
            </a:r>
          </a:p>
          <a:p>
            <a:pPr lvl="1"/>
            <a:r>
              <a:rPr lang="en-US" dirty="0"/>
              <a:t>Focus on patient unmet needs [PUNs]</a:t>
            </a:r>
          </a:p>
          <a:p>
            <a:pPr lvl="1"/>
            <a:r>
              <a:rPr lang="en-US" dirty="0"/>
              <a:t>To help you identify your (doctor’s) educational needs [DENs]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Foreground Question Searches</a:t>
            </a:r>
          </a:p>
        </p:txBody>
      </p:sp>
      <p:sp>
        <p:nvSpPr>
          <p:cNvPr id="3" name="Content Placeholder 2"/>
          <p:cNvSpPr>
            <a:spLocks noGrp="1"/>
          </p:cNvSpPr>
          <p:nvPr>
            <p:ph idx="1"/>
          </p:nvPr>
        </p:nvSpPr>
        <p:spPr>
          <a:xfrm>
            <a:off x="137160" y="1600200"/>
            <a:ext cx="8869680" cy="4352365"/>
          </a:xfrm>
        </p:spPr>
        <p:txBody>
          <a:bodyPr>
            <a:noAutofit/>
          </a:bodyPr>
          <a:lstStyle/>
          <a:p>
            <a:r>
              <a:rPr lang="en-US" sz="2800" dirty="0"/>
              <a:t>“</a:t>
            </a:r>
            <a:r>
              <a:rPr lang="en-US" sz="2800" b="1" dirty="0"/>
              <a:t>Developing Clinical Questions</a:t>
            </a:r>
            <a:r>
              <a:rPr lang="en-US" sz="2800" dirty="0"/>
              <a:t>” is just the beginning of information mastery on how to answer clinical questions.</a:t>
            </a:r>
          </a:p>
          <a:p>
            <a:r>
              <a:rPr lang="en-US" sz="2800" dirty="0"/>
              <a:t>See the accompanying module on </a:t>
            </a:r>
            <a:br>
              <a:rPr lang="en-US" sz="2800" dirty="0"/>
            </a:br>
            <a:r>
              <a:rPr lang="en-US" sz="2800" dirty="0"/>
              <a:t>“</a:t>
            </a:r>
            <a:r>
              <a:rPr lang="en-US" sz="2800" b="1" dirty="0"/>
              <a:t>Finding Answers to Clinical Questions</a:t>
            </a:r>
            <a:r>
              <a:rPr lang="en-US" sz="2800" dirty="0"/>
              <a:t>”</a:t>
            </a:r>
          </a:p>
          <a:p>
            <a:pPr lvl="1"/>
            <a:r>
              <a:rPr lang="en-GB" sz="2400" dirty="0"/>
              <a:t>To minimize your work in selecting sources </a:t>
            </a:r>
          </a:p>
          <a:p>
            <a:pPr lvl="1"/>
            <a:r>
              <a:rPr lang="en-GB" sz="2400" dirty="0"/>
              <a:t>To locate valid and relevant information</a:t>
            </a:r>
          </a:p>
          <a:p>
            <a:pPr lvl="1"/>
            <a:r>
              <a:rPr lang="en-GB" sz="2400" dirty="0"/>
              <a:t>To maximize your learning in navigating information mastery search engines and resources</a:t>
            </a:r>
          </a:p>
          <a:p>
            <a:pPr lvl="1"/>
            <a:r>
              <a:rPr lang="en-GB" sz="2400" dirty="0"/>
              <a:t>To help you answer the questions you’ve developed today!</a:t>
            </a:r>
            <a:endParaRPr lang="en-US" sz="2400" dirty="0"/>
          </a:p>
        </p:txBody>
      </p:sp>
    </p:spTree>
    <p:extLst>
      <p:ext uri="{BB962C8B-B14F-4D97-AF65-F5344CB8AC3E}">
        <p14:creationId xmlns:p14="http://schemas.microsoft.com/office/powerpoint/2010/main" val="3800306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Usefulness Equation”</a:t>
            </a:r>
          </a:p>
        </p:txBody>
      </p:sp>
      <p:sp>
        <p:nvSpPr>
          <p:cNvPr id="3" name="Content Placeholder 2"/>
          <p:cNvSpPr>
            <a:spLocks noGrp="1"/>
          </p:cNvSpPr>
          <p:nvPr>
            <p:ph idx="1"/>
          </p:nvPr>
        </p:nvSpPr>
        <p:spPr/>
        <p:txBody>
          <a:bodyPr>
            <a:noAutofit/>
          </a:bodyPr>
          <a:lstStyle/>
          <a:p>
            <a:pPr>
              <a:buNone/>
            </a:pPr>
            <a:r>
              <a:rPr lang="en-US" sz="2200" b="1" dirty="0"/>
              <a:t>Usefulness </a:t>
            </a:r>
            <a:r>
              <a:rPr lang="en-US" sz="2200" dirty="0"/>
              <a:t>of info source =            </a:t>
            </a:r>
            <a:r>
              <a:rPr lang="en-US" sz="2200" b="1" u="sng" dirty="0">
                <a:solidFill>
                  <a:srgbClr val="800000"/>
                </a:solidFill>
              </a:rPr>
              <a:t>Relevance</a:t>
            </a:r>
            <a:r>
              <a:rPr lang="en-US" sz="2200" u="sng" dirty="0"/>
              <a:t> x </a:t>
            </a:r>
            <a:r>
              <a:rPr lang="en-US" sz="2200" b="1" u="sng" dirty="0">
                <a:solidFill>
                  <a:srgbClr val="002060"/>
                </a:solidFill>
              </a:rPr>
              <a:t>Validity</a:t>
            </a:r>
            <a:r>
              <a:rPr lang="en-US" sz="2200" u="sng" dirty="0">
                <a:solidFill>
                  <a:srgbClr val="002060"/>
                </a:solidFill>
              </a:rPr>
              <a:t> </a:t>
            </a:r>
            <a:br>
              <a:rPr lang="en-US" sz="2200" dirty="0"/>
            </a:br>
            <a:r>
              <a:rPr lang="en-US" sz="2200" dirty="0"/>
              <a:t>                                                          </a:t>
            </a:r>
            <a:r>
              <a:rPr lang="en-US" sz="2200" b="1" dirty="0">
                <a:solidFill>
                  <a:srgbClr val="006600"/>
                </a:solidFill>
              </a:rPr>
              <a:t>Work</a:t>
            </a:r>
            <a:r>
              <a:rPr lang="en-US" sz="2200" dirty="0"/>
              <a:t> needed</a:t>
            </a:r>
            <a:br>
              <a:rPr lang="en-US" sz="2200" dirty="0"/>
            </a:br>
            <a:endParaRPr lang="en-US" sz="1200" b="1" dirty="0"/>
          </a:p>
          <a:p>
            <a:r>
              <a:rPr lang="en-US" sz="2000" b="1" dirty="0">
                <a:solidFill>
                  <a:srgbClr val="800000"/>
                </a:solidFill>
              </a:rPr>
              <a:t>Relevance</a:t>
            </a:r>
            <a:endParaRPr lang="en-US" sz="2000" dirty="0"/>
          </a:p>
          <a:p>
            <a:pPr lvl="1"/>
            <a:r>
              <a:rPr lang="en-US" sz="1800" dirty="0"/>
              <a:t>Applicable to one’s practice </a:t>
            </a:r>
          </a:p>
          <a:p>
            <a:pPr lvl="1"/>
            <a:r>
              <a:rPr lang="en-US" sz="1800" dirty="0"/>
              <a:t>Focused on patient-oriented evidence that matters</a:t>
            </a:r>
          </a:p>
          <a:p>
            <a:r>
              <a:rPr lang="en-US" sz="2000" b="1" dirty="0">
                <a:solidFill>
                  <a:srgbClr val="002060"/>
                </a:solidFill>
              </a:rPr>
              <a:t>Validity</a:t>
            </a:r>
            <a:endParaRPr lang="en-US" sz="2000" dirty="0">
              <a:solidFill>
                <a:srgbClr val="002060"/>
              </a:solidFill>
            </a:endParaRPr>
          </a:p>
          <a:p>
            <a:pPr lvl="1"/>
            <a:r>
              <a:rPr lang="en-US" sz="1800" dirty="0"/>
              <a:t>This is where evidence-based medicine techniques are helpful</a:t>
            </a:r>
          </a:p>
          <a:p>
            <a:pPr lvl="1"/>
            <a:r>
              <a:rPr lang="en-US" sz="1800" dirty="0"/>
              <a:t>Differences in study design and study conduct influence our comfort in the validity of the results</a:t>
            </a:r>
          </a:p>
          <a:p>
            <a:r>
              <a:rPr lang="en-US" sz="2000" b="1" dirty="0">
                <a:solidFill>
                  <a:srgbClr val="006600"/>
                </a:solidFill>
              </a:rPr>
              <a:t>Work</a:t>
            </a:r>
          </a:p>
          <a:p>
            <a:pPr lvl="1"/>
            <a:r>
              <a:rPr lang="en-US" sz="1800" dirty="0"/>
              <a:t>Time, energy, and money needed to find the information</a:t>
            </a:r>
          </a:p>
          <a:p>
            <a:pPr lvl="1"/>
            <a:r>
              <a:rPr lang="en-US" sz="1800" dirty="0"/>
              <a:t>In the clinic, aim for less than 1 minute</a:t>
            </a:r>
          </a:p>
        </p:txBody>
      </p:sp>
      <p:sp>
        <p:nvSpPr>
          <p:cNvPr id="6" name="Text Placeholder 5"/>
          <p:cNvSpPr>
            <a:spLocks noGrp="1"/>
          </p:cNvSpPr>
          <p:nvPr>
            <p:ph type="body" sz="quarter" idx="10"/>
          </p:nvPr>
        </p:nvSpPr>
        <p:spPr/>
        <p:txBody>
          <a:bodyPr/>
          <a:lstStyle/>
          <a:p>
            <a:pPr lvl="0">
              <a:spcBef>
                <a:spcPct val="20000"/>
              </a:spcBef>
              <a:buClr>
                <a:srgbClr val="C0504D"/>
              </a:buClr>
              <a:defRPr/>
            </a:pPr>
            <a:r>
              <a:rPr lang="en-US" dirty="0">
                <a:solidFill>
                  <a:prstClr val="black"/>
                </a:solidFill>
                <a:latin typeface="Arial" panose="020B0604020202020204" pitchFamily="34" charset="0"/>
                <a:cs typeface="Arial" panose="020B0604020202020204" pitchFamily="34" charset="0"/>
              </a:rPr>
              <a:t>(</a:t>
            </a:r>
            <a:r>
              <a:rPr lang="en-US" dirty="0" err="1">
                <a:solidFill>
                  <a:prstClr val="black"/>
                </a:solidFill>
                <a:latin typeface="Arial" panose="020B0604020202020204" pitchFamily="34" charset="0"/>
                <a:cs typeface="Arial" panose="020B0604020202020204" pitchFamily="34" charset="0"/>
              </a:rPr>
              <a:t>Slawson</a:t>
            </a:r>
            <a:r>
              <a:rPr lang="en-US" dirty="0">
                <a:solidFill>
                  <a:prstClr val="black"/>
                </a:solidFill>
                <a:latin typeface="Arial" panose="020B0604020202020204" pitchFamily="34" charset="0"/>
                <a:cs typeface="Arial" panose="020B0604020202020204" pitchFamily="34" charset="0"/>
              </a:rPr>
              <a:t>, 1994)</a:t>
            </a:r>
            <a:endParaRPr lang="en-US" dirty="0">
              <a:latin typeface="Arial" panose="020B0604020202020204" pitchFamily="34" charset="0"/>
              <a:cs typeface="Arial" panose="020B0604020202020204" pitchFamily="34" charset="0"/>
            </a:endParaRPr>
          </a:p>
        </p:txBody>
      </p:sp>
      <p:cxnSp>
        <p:nvCxnSpPr>
          <p:cNvPr id="8" name="Straight Connector 7"/>
          <p:cNvCxnSpPr/>
          <p:nvPr/>
        </p:nvCxnSpPr>
        <p:spPr>
          <a:xfrm>
            <a:off x="4118994" y="2167910"/>
            <a:ext cx="4345498" cy="8389"/>
          </a:xfrm>
          <a:prstGeom prst="line">
            <a:avLst/>
          </a:prstGeom>
          <a:ln w="38100"/>
        </p:spPr>
        <p:style>
          <a:lnRef idx="1">
            <a:schemeClr val="dk1"/>
          </a:lnRef>
          <a:fillRef idx="0">
            <a:schemeClr val="dk1"/>
          </a:fillRef>
          <a:effectRef idx="0">
            <a:schemeClr val="dk1"/>
          </a:effectRef>
          <a:fontRef idx="minor">
            <a:schemeClr val="tx1"/>
          </a:fontRef>
        </p:style>
      </p:cxnSp>
      <p:sp>
        <p:nvSpPr>
          <p:cNvPr id="5" name="Oval 4"/>
          <p:cNvSpPr/>
          <p:nvPr/>
        </p:nvSpPr>
        <p:spPr>
          <a:xfrm>
            <a:off x="292006" y="4521200"/>
            <a:ext cx="7061200" cy="154940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903512" y="2451100"/>
            <a:ext cx="4871027" cy="1828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400" b="1" dirty="0">
                <a:latin typeface="Arial" panose="020B0604020202020204" pitchFamily="34" charset="0"/>
                <a:cs typeface="Arial" panose="020B0604020202020204" pitchFamily="34" charset="0"/>
              </a:rPr>
              <a:t>Today’s module helped you focus your questions to be FASTER and SMARTER when developing a question </a:t>
            </a:r>
          </a:p>
        </p:txBody>
      </p:sp>
    </p:spTree>
    <p:extLst>
      <p:ext uri="{BB962C8B-B14F-4D97-AF65-F5344CB8AC3E}">
        <p14:creationId xmlns:p14="http://schemas.microsoft.com/office/powerpoint/2010/main" val="164232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down)">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434514135"/>
              </p:ext>
            </p:extLst>
          </p:nvPr>
        </p:nvGraphicFramePr>
        <p:xfrm>
          <a:off x="0" y="914400"/>
          <a:ext cx="9067800" cy="3372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5"/>
          <p:cNvSpPr>
            <a:spLocks noGrp="1"/>
          </p:cNvSpPr>
          <p:nvPr>
            <p:ph type="title"/>
          </p:nvPr>
        </p:nvSpPr>
        <p:spPr>
          <a:xfrm>
            <a:off x="228600" y="274638"/>
            <a:ext cx="8772236" cy="1143000"/>
          </a:xfrm>
        </p:spPr>
        <p:txBody>
          <a:bodyPr anchor="t">
            <a:normAutofit/>
          </a:bodyPr>
          <a:lstStyle/>
          <a:p>
            <a:r>
              <a:rPr lang="en-US" dirty="0"/>
              <a:t>Information Mastery Resources</a:t>
            </a:r>
          </a:p>
        </p:txBody>
      </p:sp>
      <p:sp>
        <p:nvSpPr>
          <p:cNvPr id="7" name="Content Placeholder 6"/>
          <p:cNvSpPr>
            <a:spLocks noGrp="1"/>
          </p:cNvSpPr>
          <p:nvPr>
            <p:ph idx="1"/>
          </p:nvPr>
        </p:nvSpPr>
        <p:spPr>
          <a:xfrm>
            <a:off x="80818" y="4765891"/>
            <a:ext cx="2334491" cy="1288374"/>
          </a:xfrm>
        </p:spPr>
        <p:txBody>
          <a:bodyPr>
            <a:normAutofit/>
          </a:bodyPr>
          <a:lstStyle/>
          <a:p>
            <a:pPr>
              <a:spcAft>
                <a:spcPts val="400"/>
              </a:spcAft>
            </a:pPr>
            <a:r>
              <a:rPr lang="en-US" sz="1400" kern="0" dirty="0">
                <a:solidFill>
                  <a:srgbClr val="003399"/>
                </a:solidFill>
                <a:latin typeface="Arial" panose="020B0604020202020204" pitchFamily="34" charset="0"/>
                <a:cs typeface="Arial" panose="020B0604020202020204" pitchFamily="34" charset="0"/>
              </a:rPr>
              <a:t>JAMA Rational Clinical Examination</a:t>
            </a:r>
          </a:p>
          <a:p>
            <a:pPr>
              <a:spcAft>
                <a:spcPts val="400"/>
              </a:spcAft>
            </a:pPr>
            <a:r>
              <a:rPr lang="en-US" sz="1400" kern="0" dirty="0">
                <a:solidFill>
                  <a:srgbClr val="003399"/>
                </a:solidFill>
                <a:latin typeface="Arial" panose="020B0604020202020204" pitchFamily="34" charset="0"/>
                <a:cs typeface="Arial" panose="020B0604020202020204" pitchFamily="34" charset="0"/>
              </a:rPr>
              <a:t>Symptom to Diagnosis</a:t>
            </a:r>
          </a:p>
          <a:p>
            <a:pPr>
              <a:spcAft>
                <a:spcPts val="400"/>
              </a:spcAft>
            </a:pPr>
            <a:r>
              <a:rPr lang="en-US" sz="1400" kern="0" dirty="0">
                <a:solidFill>
                  <a:srgbClr val="003399"/>
                </a:solidFill>
                <a:latin typeface="Arial" panose="020B0604020202020204" pitchFamily="34" charset="0"/>
                <a:cs typeface="Arial" panose="020B0604020202020204" pitchFamily="34" charset="0"/>
              </a:rPr>
              <a:t>EE+ Calculators</a:t>
            </a:r>
          </a:p>
        </p:txBody>
      </p:sp>
      <p:sp>
        <p:nvSpPr>
          <p:cNvPr id="9" name="Content Placeholder 6"/>
          <p:cNvSpPr txBox="1">
            <a:spLocks/>
          </p:cNvSpPr>
          <p:nvPr/>
        </p:nvSpPr>
        <p:spPr bwMode="auto">
          <a:xfrm>
            <a:off x="5634182" y="4577168"/>
            <a:ext cx="2481118" cy="11940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99"/>
                </a:solidFill>
                <a:latin typeface="+mn-lt"/>
              </a:defRPr>
            </a:lvl2pPr>
            <a:lvl3pPr marL="1143000" indent="-228600" algn="l" rtl="0" eaLnBrk="0" fontAlgn="base" hangingPunct="0">
              <a:spcBef>
                <a:spcPct val="20000"/>
              </a:spcBef>
              <a:spcAft>
                <a:spcPct val="0"/>
              </a:spcAft>
              <a:buChar char="•"/>
              <a:defRPr sz="24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a:lstStyle>
          <a:p>
            <a:pPr>
              <a:spcBef>
                <a:spcPts val="0"/>
              </a:spcBef>
              <a:spcAft>
                <a:spcPts val="400"/>
              </a:spcAft>
            </a:pPr>
            <a:r>
              <a:rPr lang="en-US" sz="1400" kern="0" dirty="0" err="1">
                <a:latin typeface="Arial" panose="020B0604020202020204" pitchFamily="34" charset="0"/>
                <a:cs typeface="Arial" panose="020B0604020202020204" pitchFamily="34" charset="0"/>
              </a:rPr>
              <a:t>DynaMed</a:t>
            </a:r>
            <a:endParaRPr lang="en-US" sz="1400" kern="0" dirty="0">
              <a:latin typeface="Arial" panose="020B0604020202020204" pitchFamily="34" charset="0"/>
              <a:cs typeface="Arial" panose="020B0604020202020204" pitchFamily="34" charset="0"/>
            </a:endParaRPr>
          </a:p>
          <a:p>
            <a:pPr>
              <a:spcBef>
                <a:spcPts val="0"/>
              </a:spcBef>
              <a:spcAft>
                <a:spcPts val="400"/>
              </a:spcAft>
            </a:pPr>
            <a:r>
              <a:rPr lang="en-US" sz="1400" kern="0" dirty="0">
                <a:latin typeface="Arial" panose="020B0604020202020204" pitchFamily="34" charset="0"/>
                <a:cs typeface="Arial" panose="020B0604020202020204" pitchFamily="34" charset="0"/>
              </a:rPr>
              <a:t>Essential Evidence Plus</a:t>
            </a:r>
          </a:p>
          <a:p>
            <a:pPr>
              <a:spcBef>
                <a:spcPts val="0"/>
              </a:spcBef>
              <a:spcAft>
                <a:spcPts val="400"/>
              </a:spcAft>
            </a:pPr>
            <a:r>
              <a:rPr lang="en-US" sz="1400" kern="0" dirty="0">
                <a:latin typeface="Arial" panose="020B0604020202020204" pitchFamily="34" charset="0"/>
                <a:cs typeface="Arial" panose="020B0604020202020204" pitchFamily="34" charset="0"/>
              </a:rPr>
              <a:t>Bandolier</a:t>
            </a:r>
          </a:p>
          <a:p>
            <a:pPr>
              <a:spcBef>
                <a:spcPts val="0"/>
              </a:spcBef>
              <a:spcAft>
                <a:spcPts val="400"/>
              </a:spcAft>
            </a:pPr>
            <a:r>
              <a:rPr lang="en-US" sz="1400" kern="0" dirty="0">
                <a:latin typeface="Arial" panose="020B0604020202020204" pitchFamily="34" charset="0"/>
                <a:cs typeface="Arial" panose="020B0604020202020204" pitchFamily="34" charset="0"/>
              </a:rPr>
              <a:t>BMJ Clinical Evidence</a:t>
            </a:r>
          </a:p>
        </p:txBody>
      </p:sp>
      <p:sp>
        <p:nvSpPr>
          <p:cNvPr id="10" name="Content Placeholder 6"/>
          <p:cNvSpPr txBox="1">
            <a:spLocks/>
          </p:cNvSpPr>
          <p:nvPr/>
        </p:nvSpPr>
        <p:spPr bwMode="auto">
          <a:xfrm>
            <a:off x="2152073" y="4648210"/>
            <a:ext cx="2153227" cy="140605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99"/>
                </a:solidFill>
                <a:latin typeface="+mn-lt"/>
              </a:defRPr>
            </a:lvl2pPr>
            <a:lvl3pPr marL="1143000" indent="-228600" algn="l" rtl="0" eaLnBrk="0" fontAlgn="base" hangingPunct="0">
              <a:spcBef>
                <a:spcPct val="20000"/>
              </a:spcBef>
              <a:spcAft>
                <a:spcPct val="0"/>
              </a:spcAft>
              <a:buChar char="•"/>
              <a:defRPr sz="24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a:lstStyle>
          <a:p>
            <a:pPr>
              <a:spcBef>
                <a:spcPts val="0"/>
              </a:spcBef>
              <a:spcAft>
                <a:spcPts val="400"/>
              </a:spcAft>
            </a:pPr>
            <a:r>
              <a:rPr lang="en-US" sz="1400" kern="0" dirty="0">
                <a:latin typeface="Arial" panose="020B0604020202020204" pitchFamily="34" charset="0"/>
                <a:cs typeface="Arial" panose="020B0604020202020204" pitchFamily="34" charset="0"/>
              </a:rPr>
              <a:t>Guideline.gov</a:t>
            </a:r>
          </a:p>
          <a:p>
            <a:pPr>
              <a:spcBef>
                <a:spcPts val="0"/>
              </a:spcBef>
              <a:spcAft>
                <a:spcPts val="400"/>
              </a:spcAft>
            </a:pPr>
            <a:r>
              <a:rPr lang="en-US" sz="1400" kern="0" dirty="0">
                <a:latin typeface="Arial" panose="020B0604020202020204" pitchFamily="34" charset="0"/>
                <a:cs typeface="Arial" panose="020B0604020202020204" pitchFamily="34" charset="0"/>
              </a:rPr>
              <a:t>USPSTF/AHRQ</a:t>
            </a:r>
          </a:p>
          <a:p>
            <a:pPr>
              <a:spcBef>
                <a:spcPts val="0"/>
              </a:spcBef>
              <a:spcAft>
                <a:spcPts val="400"/>
              </a:spcAft>
            </a:pPr>
            <a:r>
              <a:rPr lang="en-US" sz="1200" kern="0" dirty="0">
                <a:latin typeface="Arial" panose="020B0604020202020204" pitchFamily="34" charset="0"/>
                <a:cs typeface="Arial" panose="020B0604020202020204" pitchFamily="34" charset="0"/>
              </a:rPr>
              <a:t>Institute for Clinical Systems Improvement</a:t>
            </a:r>
          </a:p>
          <a:p>
            <a:pPr>
              <a:spcBef>
                <a:spcPts val="0"/>
              </a:spcBef>
              <a:spcAft>
                <a:spcPts val="400"/>
              </a:spcAft>
            </a:pPr>
            <a:r>
              <a:rPr lang="en-US" sz="1400" kern="0" dirty="0">
                <a:latin typeface="Arial" panose="020B0604020202020204" pitchFamily="34" charset="0"/>
                <a:cs typeface="Arial" panose="020B0604020202020204" pitchFamily="34" charset="0"/>
              </a:rPr>
              <a:t>NICE-UK</a:t>
            </a:r>
          </a:p>
        </p:txBody>
      </p:sp>
      <p:sp>
        <p:nvSpPr>
          <p:cNvPr id="11" name="Content Placeholder 6"/>
          <p:cNvSpPr txBox="1">
            <a:spLocks/>
          </p:cNvSpPr>
          <p:nvPr/>
        </p:nvSpPr>
        <p:spPr bwMode="auto">
          <a:xfrm>
            <a:off x="4174836" y="4618038"/>
            <a:ext cx="1768764" cy="15056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99"/>
                </a:solidFill>
                <a:latin typeface="+mn-lt"/>
              </a:defRPr>
            </a:lvl2pPr>
            <a:lvl3pPr marL="1143000" indent="-228600" algn="l" rtl="0" eaLnBrk="0" fontAlgn="base" hangingPunct="0">
              <a:spcBef>
                <a:spcPct val="20000"/>
              </a:spcBef>
              <a:spcAft>
                <a:spcPct val="0"/>
              </a:spcAft>
              <a:buChar char="•"/>
              <a:defRPr sz="24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a:lstStyle>
          <a:p>
            <a:pPr>
              <a:spcBef>
                <a:spcPts val="0"/>
              </a:spcBef>
              <a:spcAft>
                <a:spcPts val="400"/>
              </a:spcAft>
            </a:pPr>
            <a:r>
              <a:rPr lang="en-US" sz="1400" kern="0" dirty="0">
                <a:latin typeface="Arial" panose="020B0604020202020204" pitchFamily="34" charset="0"/>
                <a:cs typeface="Arial" panose="020B0604020202020204" pitchFamily="34" charset="0"/>
              </a:rPr>
              <a:t>ACP Journal Club</a:t>
            </a:r>
          </a:p>
          <a:p>
            <a:pPr>
              <a:spcBef>
                <a:spcPts val="0"/>
              </a:spcBef>
              <a:spcAft>
                <a:spcPts val="400"/>
              </a:spcAft>
            </a:pPr>
            <a:r>
              <a:rPr lang="en-US" sz="1400" kern="0" dirty="0">
                <a:latin typeface="Arial" panose="020B0604020202020204" pitchFamily="34" charset="0"/>
                <a:cs typeface="Arial" panose="020B0604020202020204" pitchFamily="34" charset="0"/>
              </a:rPr>
              <a:t>BMJ EBM Online</a:t>
            </a:r>
          </a:p>
          <a:p>
            <a:pPr>
              <a:spcBef>
                <a:spcPts val="0"/>
              </a:spcBef>
              <a:spcAft>
                <a:spcPts val="400"/>
              </a:spcAft>
            </a:pPr>
            <a:r>
              <a:rPr lang="en-US" sz="1400" kern="0" dirty="0">
                <a:latin typeface="Arial" panose="020B0604020202020204" pitchFamily="34" charset="0"/>
                <a:cs typeface="Arial" panose="020B0604020202020204" pitchFamily="34" charset="0"/>
              </a:rPr>
              <a:t>Journal Watch</a:t>
            </a:r>
          </a:p>
        </p:txBody>
      </p:sp>
      <p:sp>
        <p:nvSpPr>
          <p:cNvPr id="12" name="Content Placeholder 6"/>
          <p:cNvSpPr txBox="1">
            <a:spLocks/>
          </p:cNvSpPr>
          <p:nvPr/>
        </p:nvSpPr>
        <p:spPr bwMode="auto">
          <a:xfrm>
            <a:off x="7620000" y="4457514"/>
            <a:ext cx="1447800" cy="585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99"/>
                </a:solidFill>
                <a:latin typeface="+mn-lt"/>
              </a:defRPr>
            </a:lvl2pPr>
            <a:lvl3pPr marL="1143000" indent="-228600" algn="l" rtl="0" eaLnBrk="0" fontAlgn="base" hangingPunct="0">
              <a:spcBef>
                <a:spcPct val="20000"/>
              </a:spcBef>
              <a:spcAft>
                <a:spcPct val="0"/>
              </a:spcAft>
              <a:buChar char="•"/>
              <a:defRPr sz="24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a:lstStyle>
          <a:p>
            <a:pPr>
              <a:spcBef>
                <a:spcPts val="0"/>
              </a:spcBef>
              <a:spcAft>
                <a:spcPts val="400"/>
              </a:spcAft>
            </a:pPr>
            <a:r>
              <a:rPr lang="en-US" sz="1400" kern="0" dirty="0">
                <a:latin typeface="Arial" panose="020B0604020202020204" pitchFamily="34" charset="0"/>
                <a:cs typeface="Arial" panose="020B0604020202020204" pitchFamily="34" charset="0"/>
              </a:rPr>
              <a:t>Cochrane Library</a:t>
            </a:r>
          </a:p>
        </p:txBody>
      </p:sp>
      <p:cxnSp>
        <p:nvCxnSpPr>
          <p:cNvPr id="15" name="Straight Arrow Connector 14"/>
          <p:cNvCxnSpPr>
            <a:endCxn id="53" idx="0"/>
          </p:cNvCxnSpPr>
          <p:nvPr/>
        </p:nvCxnSpPr>
        <p:spPr>
          <a:xfrm>
            <a:off x="1028700" y="3429000"/>
            <a:ext cx="0" cy="2210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1828801" y="3429000"/>
            <a:ext cx="323272" cy="12192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0" idx="0"/>
          </p:cNvCxnSpPr>
          <p:nvPr/>
        </p:nvCxnSpPr>
        <p:spPr>
          <a:xfrm flipH="1">
            <a:off x="3228687" y="3505200"/>
            <a:ext cx="66964" cy="11430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5226050" y="4337861"/>
            <a:ext cx="1022350" cy="280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9" idx="0"/>
          </p:cNvCxnSpPr>
          <p:nvPr/>
        </p:nvCxnSpPr>
        <p:spPr>
          <a:xfrm flipH="1">
            <a:off x="6874741" y="4337861"/>
            <a:ext cx="592860" cy="2393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12" idx="0"/>
          </p:cNvCxnSpPr>
          <p:nvPr/>
        </p:nvCxnSpPr>
        <p:spPr>
          <a:xfrm>
            <a:off x="8115300" y="3505200"/>
            <a:ext cx="228600" cy="952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3" name="Content Placeholder 6"/>
          <p:cNvSpPr txBox="1">
            <a:spLocks/>
          </p:cNvSpPr>
          <p:nvPr/>
        </p:nvSpPr>
        <p:spPr bwMode="auto">
          <a:xfrm>
            <a:off x="228600" y="3650051"/>
            <a:ext cx="1600200" cy="9981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rgbClr val="003399"/>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99"/>
                </a:solidFill>
                <a:latin typeface="+mn-lt"/>
              </a:defRPr>
            </a:lvl2pPr>
            <a:lvl3pPr marL="1143000" indent="-228600" algn="l" rtl="0" eaLnBrk="0" fontAlgn="base" hangingPunct="0">
              <a:spcBef>
                <a:spcPct val="20000"/>
              </a:spcBef>
              <a:spcAft>
                <a:spcPct val="0"/>
              </a:spcAft>
              <a:buChar char="•"/>
              <a:defRPr sz="2400">
                <a:solidFill>
                  <a:srgbClr val="003399"/>
                </a:solidFill>
                <a:latin typeface="+mn-lt"/>
              </a:defRPr>
            </a:lvl3pPr>
            <a:lvl4pPr marL="1600200" indent="-228600" algn="l" rtl="0" eaLnBrk="0" fontAlgn="base" hangingPunct="0">
              <a:spcBef>
                <a:spcPct val="20000"/>
              </a:spcBef>
              <a:spcAft>
                <a:spcPct val="0"/>
              </a:spcAft>
              <a:buChar char="–"/>
              <a:defRPr sz="2000">
                <a:solidFill>
                  <a:srgbClr val="003399"/>
                </a:solidFill>
                <a:latin typeface="+mn-lt"/>
              </a:defRPr>
            </a:lvl4pPr>
            <a:lvl5pPr marL="2057400" indent="-228600" algn="l" rtl="0" eaLnBrk="0" fontAlgn="base" hangingPunct="0">
              <a:spcBef>
                <a:spcPct val="20000"/>
              </a:spcBef>
              <a:spcAft>
                <a:spcPct val="0"/>
              </a:spcAft>
              <a:buChar char="»"/>
              <a:defRPr sz="2000">
                <a:solidFill>
                  <a:srgbClr val="003399"/>
                </a:solidFill>
                <a:latin typeface="+mn-lt"/>
              </a:defRPr>
            </a:lvl5pPr>
            <a:lvl6pPr marL="2514600" indent="-228600" algn="l" rtl="0" fontAlgn="base">
              <a:spcBef>
                <a:spcPct val="20000"/>
              </a:spcBef>
              <a:spcAft>
                <a:spcPct val="0"/>
              </a:spcAft>
              <a:buChar char="»"/>
              <a:defRPr sz="2000">
                <a:solidFill>
                  <a:srgbClr val="003399"/>
                </a:solidFill>
                <a:latin typeface="+mn-lt"/>
              </a:defRPr>
            </a:lvl6pPr>
            <a:lvl7pPr marL="2971800" indent="-228600" algn="l" rtl="0" fontAlgn="base">
              <a:spcBef>
                <a:spcPct val="20000"/>
              </a:spcBef>
              <a:spcAft>
                <a:spcPct val="0"/>
              </a:spcAft>
              <a:buChar char="»"/>
              <a:defRPr sz="2000">
                <a:solidFill>
                  <a:srgbClr val="003399"/>
                </a:solidFill>
                <a:latin typeface="+mn-lt"/>
              </a:defRPr>
            </a:lvl7pPr>
            <a:lvl8pPr marL="3429000" indent="-228600" algn="l" rtl="0" fontAlgn="base">
              <a:spcBef>
                <a:spcPct val="20000"/>
              </a:spcBef>
              <a:spcAft>
                <a:spcPct val="0"/>
              </a:spcAft>
              <a:buChar char="»"/>
              <a:defRPr sz="2000">
                <a:solidFill>
                  <a:srgbClr val="003399"/>
                </a:solidFill>
                <a:latin typeface="+mn-lt"/>
              </a:defRPr>
            </a:lvl8pPr>
            <a:lvl9pPr marL="3886200" indent="-228600" algn="l" rtl="0" fontAlgn="base">
              <a:spcBef>
                <a:spcPct val="20000"/>
              </a:spcBef>
              <a:spcAft>
                <a:spcPct val="0"/>
              </a:spcAft>
              <a:buChar char="»"/>
              <a:defRPr sz="2000">
                <a:solidFill>
                  <a:srgbClr val="003399"/>
                </a:solidFill>
                <a:latin typeface="+mn-lt"/>
              </a:defRPr>
            </a:lvl9pPr>
          </a:lstStyle>
          <a:p>
            <a:pPr>
              <a:spcBef>
                <a:spcPts val="0"/>
              </a:spcBef>
              <a:spcAft>
                <a:spcPts val="400"/>
              </a:spcAft>
            </a:pPr>
            <a:r>
              <a:rPr lang="en-US" sz="1200" kern="0" dirty="0">
                <a:latin typeface="Arial" panose="020B0604020202020204" pitchFamily="34" charset="0"/>
                <a:cs typeface="Arial" panose="020B0604020202020204" pitchFamily="34" charset="0"/>
              </a:rPr>
              <a:t>Medscape</a:t>
            </a:r>
          </a:p>
          <a:p>
            <a:pPr>
              <a:spcBef>
                <a:spcPts val="0"/>
              </a:spcBef>
              <a:spcAft>
                <a:spcPts val="400"/>
              </a:spcAft>
            </a:pPr>
            <a:r>
              <a:rPr lang="en-US" sz="1200" kern="0" dirty="0" err="1">
                <a:latin typeface="Arial" panose="020B0604020202020204" pitchFamily="34" charset="0"/>
                <a:cs typeface="Arial" panose="020B0604020202020204" pitchFamily="34" charset="0"/>
              </a:rPr>
              <a:t>eMedicine</a:t>
            </a:r>
            <a:endParaRPr lang="en-US" sz="1200" kern="0" dirty="0">
              <a:latin typeface="Arial" panose="020B0604020202020204" pitchFamily="34" charset="0"/>
              <a:cs typeface="Arial" panose="020B0604020202020204" pitchFamily="34" charset="0"/>
            </a:endParaRPr>
          </a:p>
          <a:p>
            <a:pPr>
              <a:spcBef>
                <a:spcPts val="0"/>
              </a:spcBef>
              <a:spcAft>
                <a:spcPts val="400"/>
              </a:spcAft>
            </a:pPr>
            <a:r>
              <a:rPr lang="en-US" sz="1200" kern="0" dirty="0" err="1">
                <a:latin typeface="Arial" panose="020B0604020202020204" pitchFamily="34" charset="0"/>
                <a:cs typeface="Arial" panose="020B0604020202020204" pitchFamily="34" charset="0"/>
              </a:rPr>
              <a:t>Epocrates</a:t>
            </a:r>
            <a:endParaRPr lang="en-US" sz="1200" kern="0" dirty="0">
              <a:latin typeface="Arial" panose="020B0604020202020204" pitchFamily="34" charset="0"/>
              <a:cs typeface="Arial" panose="020B0604020202020204" pitchFamily="34" charset="0"/>
            </a:endParaRPr>
          </a:p>
          <a:p>
            <a:pPr>
              <a:spcBef>
                <a:spcPts val="0"/>
              </a:spcBef>
              <a:spcAft>
                <a:spcPts val="400"/>
              </a:spcAft>
            </a:pPr>
            <a:r>
              <a:rPr lang="en-US" sz="1200" kern="0" dirty="0" err="1">
                <a:latin typeface="Arial" panose="020B0604020202020204" pitchFamily="34" charset="0"/>
                <a:cs typeface="Arial" panose="020B0604020202020204" pitchFamily="34" charset="0"/>
              </a:rPr>
              <a:t>Lexicomp</a:t>
            </a:r>
            <a:endParaRPr lang="en-US" sz="1200" kern="0" dirty="0">
              <a:latin typeface="Arial" panose="020B0604020202020204" pitchFamily="34" charset="0"/>
              <a:cs typeface="Arial" panose="020B0604020202020204" pitchFamily="34" charset="0"/>
            </a:endParaRPr>
          </a:p>
        </p:txBody>
      </p:sp>
      <p:cxnSp>
        <p:nvCxnSpPr>
          <p:cNvPr id="58" name="Straight Arrow Connector 57"/>
          <p:cNvCxnSpPr/>
          <p:nvPr/>
        </p:nvCxnSpPr>
        <p:spPr>
          <a:xfrm flipH="1">
            <a:off x="7696200" y="3429000"/>
            <a:ext cx="76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6934200" y="1233054"/>
            <a:ext cx="1981200" cy="1323439"/>
          </a:xfrm>
          <a:prstGeom prst="rect">
            <a:avLst/>
          </a:prstGeom>
          <a:noFill/>
        </p:spPr>
        <p:txBody>
          <a:bodyPr wrap="square" rtlCol="0">
            <a:spAutoFit/>
          </a:bodyPr>
          <a:lstStyle/>
          <a:p>
            <a:pPr marL="285750" indent="-285750">
              <a:spcAft>
                <a:spcPts val="400"/>
              </a:spcAft>
              <a:buFont typeface="Arial" panose="020B0604020202020204" pitchFamily="34" charset="0"/>
              <a:buChar char="•"/>
            </a:pPr>
            <a:r>
              <a:rPr lang="en-US" sz="1400" kern="0" dirty="0">
                <a:solidFill>
                  <a:srgbClr val="003399"/>
                </a:solidFill>
                <a:latin typeface="Arial" panose="020B0604020202020204" pitchFamily="34" charset="0"/>
                <a:cs typeface="Arial" panose="020B0604020202020204" pitchFamily="34" charset="0"/>
              </a:rPr>
              <a:t>PubMed Clinical Queries</a:t>
            </a:r>
          </a:p>
          <a:p>
            <a:pPr marL="285750" indent="-285750">
              <a:spcAft>
                <a:spcPts val="400"/>
              </a:spcAft>
              <a:buFont typeface="Arial" panose="020B0604020202020204" pitchFamily="34" charset="0"/>
              <a:buChar char="•"/>
            </a:pPr>
            <a:r>
              <a:rPr lang="en-US" sz="1400" kern="0" dirty="0">
                <a:solidFill>
                  <a:srgbClr val="003399"/>
                </a:solidFill>
                <a:latin typeface="Arial" panose="020B0604020202020204" pitchFamily="34" charset="0"/>
                <a:cs typeface="Arial" panose="020B0604020202020204" pitchFamily="34" charset="0"/>
              </a:rPr>
              <a:t>TRIP Database</a:t>
            </a:r>
          </a:p>
          <a:p>
            <a:pPr marL="285750" indent="-285750">
              <a:spcAft>
                <a:spcPts val="400"/>
              </a:spcAft>
              <a:buFont typeface="Arial" panose="020B0604020202020204" pitchFamily="34" charset="0"/>
              <a:buChar char="•"/>
            </a:pPr>
            <a:r>
              <a:rPr lang="en-US" sz="1400" kern="0" dirty="0">
                <a:solidFill>
                  <a:srgbClr val="003399"/>
                </a:solidFill>
                <a:latin typeface="Arial" panose="020B0604020202020204" pitchFamily="34" charset="0"/>
                <a:cs typeface="Arial" panose="020B0604020202020204" pitchFamily="34" charset="0"/>
              </a:rPr>
              <a:t>Google Scholar</a:t>
            </a:r>
          </a:p>
          <a:p>
            <a:pPr marL="285750" indent="-285750">
              <a:spcAft>
                <a:spcPts val="400"/>
              </a:spcAft>
              <a:buFont typeface="Arial" panose="020B0604020202020204" pitchFamily="34" charset="0"/>
              <a:buChar char="•"/>
            </a:pPr>
            <a:r>
              <a:rPr lang="en-US" sz="1400" kern="0" dirty="0">
                <a:solidFill>
                  <a:srgbClr val="003399"/>
                </a:solidFill>
                <a:latin typeface="Arial" panose="020B0604020202020204" pitchFamily="34" charset="0"/>
                <a:cs typeface="Arial" panose="020B0604020202020204" pitchFamily="34" charset="0"/>
              </a:rPr>
              <a:t>Google “site:.</a:t>
            </a:r>
            <a:r>
              <a:rPr lang="en-US" sz="1400" kern="0" dirty="0" err="1">
                <a:solidFill>
                  <a:srgbClr val="003399"/>
                </a:solidFill>
                <a:latin typeface="Arial" panose="020B0604020202020204" pitchFamily="34" charset="0"/>
                <a:cs typeface="Arial" panose="020B0604020202020204" pitchFamily="34" charset="0"/>
              </a:rPr>
              <a:t>gov</a:t>
            </a:r>
            <a:r>
              <a:rPr lang="en-US" sz="1400" kern="0" dirty="0">
                <a:solidFill>
                  <a:srgbClr val="003399"/>
                </a:solidFill>
                <a:latin typeface="Arial" panose="020B0604020202020204" pitchFamily="34" charset="0"/>
                <a:cs typeface="Arial" panose="020B0604020202020204" pitchFamily="34" charset="0"/>
              </a:rPr>
              <a:t>”</a:t>
            </a:r>
          </a:p>
        </p:txBody>
      </p:sp>
      <p:sp>
        <p:nvSpPr>
          <p:cNvPr id="21" name="Text Placeholder 20"/>
          <p:cNvSpPr txBox="1">
            <a:spLocks noGrp="1"/>
          </p:cNvSpPr>
          <p:nvPr>
            <p:ph type="body" sz="quarter" idx="10"/>
          </p:nvPr>
        </p:nvSpPr>
        <p:spPr>
          <a:xfrm>
            <a:off x="5975350" y="5771171"/>
            <a:ext cx="2711450" cy="246221"/>
          </a:xfrm>
          <a:prstGeom prst="rect">
            <a:avLst/>
          </a:prstGeom>
          <a:noFill/>
        </p:spPr>
        <p:txBody>
          <a:bodyPr wrap="square" rtlCol="0">
            <a:spAutoFit/>
          </a:bodyPr>
          <a:lstStyle/>
          <a:p>
            <a:pPr marL="0" marR="0" lvl="0" indent="0" algn="r" defTabSz="457200" rtl="0" eaLnBrk="1" fontAlgn="auto" latinLnBrk="0" hangingPunct="1">
              <a:lnSpc>
                <a:spcPct val="100000"/>
              </a:lnSpc>
              <a:spcBef>
                <a:spcPct val="20000"/>
              </a:spcBef>
              <a:spcAft>
                <a:spcPts val="0"/>
              </a:spcAft>
              <a:buClr>
                <a:srgbClr val="C0504D"/>
              </a:buClr>
              <a:buSzTx/>
              <a:buFont typeface="Arial"/>
              <a:buNone/>
              <a:tabLst/>
              <a:defRPr/>
            </a:pP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(Based on BU and Dartmouth</a:t>
            </a:r>
            <a:r>
              <a:rPr kumimoji="0" lang="en-US" sz="1000" b="0" i="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 models</a:t>
            </a:r>
            <a:r>
              <a:rPr kumimoji="0" lang="en-US" sz="10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2724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p:txBody>
          <a:bodyPr>
            <a:noAutofit/>
          </a:bodyPr>
          <a:lstStyle/>
          <a:p>
            <a:pPr eaLnBrk="1" hangingPunct="1"/>
            <a:r>
              <a:rPr lang="en-US" dirty="0"/>
              <a:t>By the End of This Session,</a:t>
            </a:r>
            <a:br>
              <a:rPr lang="en-US" dirty="0"/>
            </a:br>
            <a:r>
              <a:rPr lang="en-US" dirty="0"/>
              <a:t>You Will be Able to:</a:t>
            </a:r>
          </a:p>
        </p:txBody>
      </p:sp>
      <p:sp>
        <p:nvSpPr>
          <p:cNvPr id="3076" name="Rectangle 3"/>
          <p:cNvSpPr>
            <a:spLocks noGrp="1" noChangeArrowheads="1"/>
          </p:cNvSpPr>
          <p:nvPr>
            <p:ph idx="1"/>
          </p:nvPr>
        </p:nvSpPr>
        <p:spPr>
          <a:xfrm>
            <a:off x="457200" y="1902691"/>
            <a:ext cx="8229600" cy="4049874"/>
          </a:xfrm>
        </p:spPr>
        <p:txBody>
          <a:bodyPr>
            <a:noAutofit/>
          </a:bodyPr>
          <a:lstStyle/>
          <a:p>
            <a:pPr fontAlgn="base"/>
            <a:r>
              <a:rPr lang="en-US" sz="2800" dirty="0"/>
              <a:t>Explain the difference between:</a:t>
            </a:r>
          </a:p>
          <a:p>
            <a:pPr lvl="1" fontAlgn="base"/>
            <a:r>
              <a:rPr lang="en-US" sz="2400" dirty="0"/>
              <a:t>Background and foreground questions</a:t>
            </a:r>
          </a:p>
          <a:p>
            <a:pPr fontAlgn="base"/>
            <a:r>
              <a:rPr lang="en-US" sz="2800" dirty="0"/>
              <a:t>Differentiate between:</a:t>
            </a:r>
          </a:p>
          <a:p>
            <a:pPr lvl="1" fontAlgn="base"/>
            <a:r>
              <a:rPr lang="en-US" sz="2400" dirty="0"/>
              <a:t>Patient-oriented evidence and disease-oriented evidence</a:t>
            </a:r>
          </a:p>
          <a:p>
            <a:pPr fontAlgn="base"/>
            <a:r>
              <a:rPr lang="en-US" sz="2800" dirty="0"/>
              <a:t>Identify foreground questions and then apply the PICO format to create searchable clinical queries</a:t>
            </a:r>
          </a:p>
          <a:p>
            <a:pPr lvl="1" fontAlgn="base"/>
            <a:r>
              <a:rPr lang="en-US" sz="2400" u="sng" dirty="0"/>
              <a:t>P</a:t>
            </a:r>
            <a:r>
              <a:rPr lang="en-US" sz="2400" dirty="0"/>
              <a:t>opulation, </a:t>
            </a:r>
            <a:r>
              <a:rPr lang="en-US" sz="2400" u="sng" dirty="0"/>
              <a:t>I</a:t>
            </a:r>
            <a:r>
              <a:rPr lang="en-US" sz="2400" dirty="0"/>
              <a:t>ntervention/</a:t>
            </a:r>
            <a:r>
              <a:rPr lang="en-US" sz="2400" u="sng" dirty="0"/>
              <a:t>C</a:t>
            </a:r>
            <a:r>
              <a:rPr lang="en-US" sz="2400" dirty="0"/>
              <a:t>omparison, </a:t>
            </a:r>
            <a:r>
              <a:rPr lang="en-US" sz="2400" u="sng" dirty="0"/>
              <a:t>O</a:t>
            </a:r>
            <a:r>
              <a:rPr lang="en-US" sz="2400" dirty="0"/>
              <a:t>utcome</a:t>
            </a:r>
          </a:p>
        </p:txBody>
      </p:sp>
    </p:spTree>
    <p:extLst>
      <p:ext uri="{BB962C8B-B14F-4D97-AF65-F5344CB8AC3E}">
        <p14:creationId xmlns:p14="http://schemas.microsoft.com/office/powerpoint/2010/main" val="2884727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Shared Decision-Making</a:t>
            </a:r>
          </a:p>
        </p:txBody>
      </p:sp>
      <p:sp>
        <p:nvSpPr>
          <p:cNvPr id="18" name="Content Placeholder 2"/>
          <p:cNvSpPr>
            <a:spLocks noGrp="1"/>
          </p:cNvSpPr>
          <p:nvPr>
            <p:ph idx="1"/>
          </p:nvPr>
        </p:nvSpPr>
        <p:spPr>
          <a:xfrm>
            <a:off x="457200" y="5070764"/>
            <a:ext cx="8229600" cy="766618"/>
          </a:xfrm>
        </p:spPr>
        <p:txBody>
          <a:bodyPr>
            <a:noAutofit/>
          </a:bodyPr>
          <a:lstStyle/>
          <a:p>
            <a:pPr marL="0" indent="0" algn="ctr">
              <a:lnSpc>
                <a:spcPct val="100000"/>
              </a:lnSpc>
              <a:buNone/>
            </a:pPr>
            <a:r>
              <a:rPr lang="en-US" sz="1600" dirty="0"/>
              <a:t>Clinical Jazz = Traditional EBM + Shared Decision-Making</a:t>
            </a:r>
            <a:br>
              <a:rPr lang="en-US" sz="1600" dirty="0"/>
            </a:br>
            <a:r>
              <a:rPr lang="en-US" sz="1600" dirty="0"/>
              <a:t>                      (</a:t>
            </a:r>
            <a:r>
              <a:rPr lang="en-US" sz="1600" i="1" dirty="0"/>
              <a:t>Structure</a:t>
            </a:r>
            <a:r>
              <a:rPr lang="en-US" sz="1600" dirty="0"/>
              <a:t>)   +   (</a:t>
            </a:r>
            <a:r>
              <a:rPr lang="en-US" sz="1600" i="1" dirty="0"/>
              <a:t>Improvisation</a:t>
            </a:r>
            <a:r>
              <a:rPr lang="en-US" sz="1600" dirty="0"/>
              <a:t>)</a:t>
            </a:r>
          </a:p>
        </p:txBody>
      </p:sp>
      <p:sp>
        <p:nvSpPr>
          <p:cNvPr id="2" name="Text Placeholder 1"/>
          <p:cNvSpPr>
            <a:spLocks noGrp="1"/>
          </p:cNvSpPr>
          <p:nvPr>
            <p:ph type="body" sz="quarter" idx="10"/>
          </p:nvPr>
        </p:nvSpPr>
        <p:spPr/>
        <p:txBody>
          <a:bodyPr/>
          <a:lstStyle/>
          <a:p>
            <a:pPr>
              <a:lnSpc>
                <a:spcPct val="90000"/>
              </a:lnSpc>
            </a:pPr>
            <a:r>
              <a:rPr lang="en-US" altLang="en-US" dirty="0">
                <a:solidFill>
                  <a:prstClr val="black"/>
                </a:solidFill>
              </a:rPr>
              <a:t>(Shaughnessy, 1998)</a:t>
            </a:r>
          </a:p>
        </p:txBody>
      </p:sp>
      <p:sp>
        <p:nvSpPr>
          <p:cNvPr id="10" name="TextBox 9"/>
          <p:cNvSpPr txBox="1"/>
          <p:nvPr/>
        </p:nvSpPr>
        <p:spPr>
          <a:xfrm>
            <a:off x="3548543" y="1769969"/>
            <a:ext cx="2132828" cy="400110"/>
          </a:xfrm>
          <a:prstGeom prst="rect">
            <a:avLst/>
          </a:prstGeom>
          <a:noFill/>
        </p:spPr>
        <p:txBody>
          <a:bodyPr wrap="none" rtlCol="0">
            <a:spAutoFit/>
          </a:bodyPr>
          <a:lstStyle/>
          <a:p>
            <a:r>
              <a:rPr lang="en-US" sz="2000" b="1" dirty="0"/>
              <a:t>Medical Literature</a:t>
            </a:r>
          </a:p>
        </p:txBody>
      </p:sp>
      <p:sp>
        <p:nvSpPr>
          <p:cNvPr id="11" name="TextBox 10"/>
          <p:cNvSpPr txBox="1"/>
          <p:nvPr/>
        </p:nvSpPr>
        <p:spPr>
          <a:xfrm>
            <a:off x="4093828" y="4739780"/>
            <a:ext cx="944361" cy="400110"/>
          </a:xfrm>
          <a:prstGeom prst="rect">
            <a:avLst/>
          </a:prstGeom>
          <a:noFill/>
        </p:spPr>
        <p:txBody>
          <a:bodyPr wrap="none" rtlCol="0">
            <a:spAutoFit/>
          </a:bodyPr>
          <a:lstStyle/>
          <a:p>
            <a:r>
              <a:rPr lang="en-US" sz="2000" b="1" dirty="0"/>
              <a:t>Patient</a:t>
            </a:r>
          </a:p>
        </p:txBody>
      </p:sp>
      <p:sp>
        <p:nvSpPr>
          <p:cNvPr id="13" name="TextBox 12"/>
          <p:cNvSpPr txBox="1"/>
          <p:nvPr/>
        </p:nvSpPr>
        <p:spPr>
          <a:xfrm>
            <a:off x="2540799" y="3917875"/>
            <a:ext cx="1038105" cy="369332"/>
          </a:xfrm>
          <a:prstGeom prst="rect">
            <a:avLst/>
          </a:prstGeom>
          <a:noFill/>
        </p:spPr>
        <p:txBody>
          <a:bodyPr wrap="none" rtlCol="0">
            <a:spAutoFit/>
          </a:bodyPr>
          <a:lstStyle/>
          <a:p>
            <a:r>
              <a:rPr lang="en-US" dirty="0"/>
              <a:t>Question</a:t>
            </a:r>
          </a:p>
        </p:txBody>
      </p:sp>
      <p:sp>
        <p:nvSpPr>
          <p:cNvPr id="14" name="TextBox 13"/>
          <p:cNvSpPr txBox="1"/>
          <p:nvPr/>
        </p:nvSpPr>
        <p:spPr>
          <a:xfrm>
            <a:off x="3059852" y="2986373"/>
            <a:ext cx="653512" cy="369332"/>
          </a:xfrm>
          <a:prstGeom prst="rect">
            <a:avLst/>
          </a:prstGeom>
          <a:noFill/>
        </p:spPr>
        <p:txBody>
          <a:bodyPr wrap="none" rtlCol="0">
            <a:spAutoFit/>
          </a:bodyPr>
          <a:lstStyle/>
          <a:p>
            <a:r>
              <a:rPr lang="en-US" dirty="0"/>
              <a:t>Read</a:t>
            </a:r>
          </a:p>
        </p:txBody>
      </p:sp>
      <p:sp>
        <p:nvSpPr>
          <p:cNvPr id="15" name="TextBox 14"/>
          <p:cNvSpPr txBox="1"/>
          <p:nvPr/>
        </p:nvSpPr>
        <p:spPr>
          <a:xfrm>
            <a:off x="4093828" y="2281589"/>
            <a:ext cx="1005468" cy="369332"/>
          </a:xfrm>
          <a:prstGeom prst="rect">
            <a:avLst/>
          </a:prstGeom>
          <a:noFill/>
        </p:spPr>
        <p:txBody>
          <a:bodyPr wrap="none" rtlCol="0">
            <a:spAutoFit/>
          </a:bodyPr>
          <a:lstStyle/>
          <a:p>
            <a:r>
              <a:rPr lang="en-US" dirty="0"/>
              <a:t>Appraise</a:t>
            </a:r>
          </a:p>
        </p:txBody>
      </p:sp>
      <p:sp>
        <p:nvSpPr>
          <p:cNvPr id="16" name="TextBox 15"/>
          <p:cNvSpPr txBox="1"/>
          <p:nvPr/>
        </p:nvSpPr>
        <p:spPr>
          <a:xfrm>
            <a:off x="5564776" y="3171039"/>
            <a:ext cx="718466" cy="369332"/>
          </a:xfrm>
          <a:prstGeom prst="rect">
            <a:avLst/>
          </a:prstGeom>
          <a:noFill/>
        </p:spPr>
        <p:txBody>
          <a:bodyPr wrap="none" rtlCol="0">
            <a:spAutoFit/>
          </a:bodyPr>
          <a:lstStyle/>
          <a:p>
            <a:r>
              <a:rPr lang="en-US" dirty="0"/>
              <a:t>Apply</a:t>
            </a:r>
          </a:p>
        </p:txBody>
      </p:sp>
      <p:sp>
        <p:nvSpPr>
          <p:cNvPr id="17" name="TextBox 16"/>
          <p:cNvSpPr txBox="1"/>
          <p:nvPr/>
        </p:nvSpPr>
        <p:spPr>
          <a:xfrm>
            <a:off x="5758958" y="4092912"/>
            <a:ext cx="830677" cy="369332"/>
          </a:xfrm>
          <a:prstGeom prst="rect">
            <a:avLst/>
          </a:prstGeom>
          <a:noFill/>
        </p:spPr>
        <p:txBody>
          <a:bodyPr wrap="none" rtlCol="0">
            <a:spAutoFit/>
          </a:bodyPr>
          <a:lstStyle/>
          <a:p>
            <a:r>
              <a:rPr lang="en-US" dirty="0"/>
              <a:t>Decide</a:t>
            </a:r>
          </a:p>
        </p:txBody>
      </p:sp>
      <p:pic>
        <p:nvPicPr>
          <p:cNvPr id="34818" name="Picture 2" descr="C:\Users\cpong\AppData\Local\Microsoft\Windows\Temporary Internet Files\Content.IE5\LVSNCIJ6\MC900251761[1].wmf"/>
          <p:cNvPicPr>
            <a:picLocks noChangeAspect="1" noChangeArrowheads="1"/>
          </p:cNvPicPr>
          <p:nvPr/>
        </p:nvPicPr>
        <p:blipFill>
          <a:blip r:embed="rId3"/>
          <a:srcRect/>
          <a:stretch>
            <a:fillRect/>
          </a:stretch>
        </p:blipFill>
        <p:spPr bwMode="auto">
          <a:xfrm>
            <a:off x="5564776" y="1445534"/>
            <a:ext cx="1440198" cy="1387534"/>
          </a:xfrm>
          <a:prstGeom prst="rect">
            <a:avLst/>
          </a:prstGeom>
          <a:noFill/>
        </p:spPr>
      </p:pic>
      <p:pic>
        <p:nvPicPr>
          <p:cNvPr id="19" name="Picture 2" descr="http://www.healthcentral.com/sites/www.healthcentral.com/files/doctor_talking300istock_1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22953" y="3171039"/>
            <a:ext cx="1291205" cy="1291205"/>
          </a:xfrm>
          <a:prstGeom prst="rect">
            <a:avLst/>
          </a:prstGeom>
          <a:noFill/>
          <a:extLst>
            <a:ext uri="{909E8E84-426E-40DD-AFC4-6F175D3DCCD1}">
              <a14:hiddenFill xmlns:a14="http://schemas.microsoft.com/office/drawing/2010/main">
                <a:solidFill>
                  <a:srgbClr val="FFFFFF"/>
                </a:solidFill>
              </a14:hiddenFill>
            </a:ext>
          </a:extLst>
        </p:spPr>
      </p:pic>
      <p:pic>
        <p:nvPicPr>
          <p:cNvPr id="34819" name="Picture 3" descr="C:\Users\cpong\AppData\Local\Microsoft\Windows\Temporary Internet Files\Content.IE5\OH2ZYL0X\MC900442072[1].wmf"/>
          <p:cNvPicPr>
            <a:picLocks noChangeAspect="1" noChangeArrowheads="1"/>
          </p:cNvPicPr>
          <p:nvPr/>
        </p:nvPicPr>
        <p:blipFill>
          <a:blip r:embed="rId5"/>
          <a:srcRect/>
          <a:stretch>
            <a:fillRect/>
          </a:stretch>
        </p:blipFill>
        <p:spPr bwMode="auto">
          <a:xfrm>
            <a:off x="1466006" y="3355705"/>
            <a:ext cx="1191173" cy="850278"/>
          </a:xfrm>
          <a:prstGeom prst="rect">
            <a:avLst/>
          </a:prstGeom>
          <a:noFill/>
        </p:spPr>
      </p:pic>
      <p:pic>
        <p:nvPicPr>
          <p:cNvPr id="34820" name="Picture 4" descr="C:\Users\cpong\AppData\Local\Microsoft\Windows\Temporary Internet Files\Content.IE5\6Y2URFA9\MC900440424[1].wmf"/>
          <p:cNvPicPr>
            <a:picLocks noChangeAspect="1" noChangeArrowheads="1"/>
          </p:cNvPicPr>
          <p:nvPr/>
        </p:nvPicPr>
        <p:blipFill>
          <a:blip r:embed="rId6"/>
          <a:srcRect/>
          <a:stretch>
            <a:fillRect/>
          </a:stretch>
        </p:blipFill>
        <p:spPr bwMode="auto">
          <a:xfrm>
            <a:off x="2057594" y="1998363"/>
            <a:ext cx="1199169" cy="988010"/>
          </a:xfrm>
          <a:prstGeom prst="rect">
            <a:avLst/>
          </a:prstGeom>
          <a:noFill/>
        </p:spPr>
      </p:pic>
      <p:sp>
        <p:nvSpPr>
          <p:cNvPr id="21" name="Curved Down Arrow 20"/>
          <p:cNvSpPr/>
          <p:nvPr/>
        </p:nvSpPr>
        <p:spPr>
          <a:xfrm>
            <a:off x="3665989" y="2650921"/>
            <a:ext cx="2013358" cy="1971413"/>
          </a:xfrm>
          <a:prstGeom prst="curved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solidFill>
                <a:schemeClr val="tx1"/>
              </a:solidFill>
            </a:endParaRPr>
          </a:p>
        </p:txBody>
      </p:sp>
      <p:sp>
        <p:nvSpPr>
          <p:cNvPr id="20" name="Oval 19"/>
          <p:cNvSpPr/>
          <p:nvPr/>
        </p:nvSpPr>
        <p:spPr>
          <a:xfrm>
            <a:off x="628896" y="1843704"/>
            <a:ext cx="3630032" cy="2618540"/>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4819"/>
                                        </p:tgtEl>
                                        <p:attrNameLst>
                                          <p:attrName>style.visibility</p:attrName>
                                        </p:attrNameLst>
                                      </p:cBhvr>
                                      <p:to>
                                        <p:strVal val="visible"/>
                                      </p:to>
                                    </p:set>
                                    <p:animEffect transition="in" filter="blinds(horizontal)">
                                      <p:cBhvr>
                                        <p:cTn id="12" dur="500"/>
                                        <p:tgtEl>
                                          <p:spTgt spid="34819"/>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34820"/>
                                        </p:tgtEl>
                                        <p:attrNameLst>
                                          <p:attrName>style.visibility</p:attrName>
                                        </p:attrNameLst>
                                      </p:cBhvr>
                                      <p:to>
                                        <p:strVal val="visible"/>
                                      </p:to>
                                    </p:set>
                                    <p:animEffect transition="in" filter="blinds(horizontal)">
                                      <p:cBhvr>
                                        <p:cTn id="20" dur="500"/>
                                        <p:tgtEl>
                                          <p:spTgt spid="34820"/>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blinds(horizontal)">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linds(horizontal)">
                                      <p:cBhvr>
                                        <p:cTn id="28" dur="500"/>
                                        <p:tgtEl>
                                          <p:spTgt spid="15"/>
                                        </p:tgtEl>
                                      </p:cBhvr>
                                    </p:animEffect>
                                  </p:childTnLst>
                                </p:cTn>
                              </p:par>
                              <p:par>
                                <p:cTn id="29" presetID="3" presetClass="entr" presetSubtype="10" fill="hold" nodeType="withEffect">
                                  <p:stCondLst>
                                    <p:cond delay="0"/>
                                  </p:stCondLst>
                                  <p:childTnLst>
                                    <p:set>
                                      <p:cBhvr>
                                        <p:cTn id="30" dur="1" fill="hold">
                                          <p:stCondLst>
                                            <p:cond delay="0"/>
                                          </p:stCondLst>
                                        </p:cTn>
                                        <p:tgtEl>
                                          <p:spTgt spid="34818"/>
                                        </p:tgtEl>
                                        <p:attrNameLst>
                                          <p:attrName>style.visibility</p:attrName>
                                        </p:attrNameLst>
                                      </p:cBhvr>
                                      <p:to>
                                        <p:strVal val="visible"/>
                                      </p:to>
                                    </p:set>
                                    <p:animEffect transition="in" filter="blinds(horizontal)">
                                      <p:cBhvr>
                                        <p:cTn id="31" dur="500"/>
                                        <p:tgtEl>
                                          <p:spTgt spid="34818"/>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blinds(horizontal)">
                                      <p:cBhvr>
                                        <p:cTn id="36" dur="500"/>
                                        <p:tgtEl>
                                          <p:spTgt spid="16"/>
                                        </p:tgtEl>
                                      </p:cBhvr>
                                    </p:animEffect>
                                  </p:childTnLst>
                                </p:cTn>
                              </p:par>
                              <p:par>
                                <p:cTn id="37" presetID="3" presetClass="entr" presetSubtype="1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linds(horizontal)">
                                      <p:cBhvr>
                                        <p:cTn id="39" dur="500"/>
                                        <p:tgtEl>
                                          <p:spTgt spid="19"/>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down)">
                                      <p:cBhvr>
                                        <p:cTn id="4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21" grpId="0" animBg="1"/>
      <p:bldP spid="2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0" y="274638"/>
            <a:ext cx="9144000" cy="1143000"/>
          </a:xfrm>
        </p:spPr>
        <p:txBody>
          <a:bodyPr>
            <a:noAutofit/>
          </a:bodyPr>
          <a:lstStyle/>
          <a:p>
            <a:pPr eaLnBrk="1" hangingPunct="1"/>
            <a:r>
              <a:rPr lang="en-US" dirty="0"/>
              <a:t>Congratulations! You Are Now Able To:</a:t>
            </a:r>
          </a:p>
        </p:txBody>
      </p:sp>
      <p:sp>
        <p:nvSpPr>
          <p:cNvPr id="3076" name="Rectangle 3"/>
          <p:cNvSpPr>
            <a:spLocks noGrp="1" noChangeArrowheads="1"/>
          </p:cNvSpPr>
          <p:nvPr>
            <p:ph idx="1"/>
          </p:nvPr>
        </p:nvSpPr>
        <p:spPr/>
        <p:txBody>
          <a:bodyPr>
            <a:noAutofit/>
          </a:bodyPr>
          <a:lstStyle/>
          <a:p>
            <a:pPr fontAlgn="base">
              <a:spcAft>
                <a:spcPts val="2400"/>
              </a:spcAft>
            </a:pPr>
            <a:r>
              <a:rPr lang="en-US" dirty="0"/>
              <a:t>Explain the difference between foreground and background questions.</a:t>
            </a:r>
          </a:p>
          <a:p>
            <a:pPr fontAlgn="base">
              <a:spcAft>
                <a:spcPts val="2400"/>
              </a:spcAft>
            </a:pPr>
            <a:r>
              <a:rPr lang="en-US" dirty="0"/>
              <a:t>Differentiate between patient-oriented evidence and disease-oriented evidence.</a:t>
            </a:r>
          </a:p>
          <a:p>
            <a:pPr fontAlgn="base">
              <a:spcAft>
                <a:spcPts val="2400"/>
              </a:spcAft>
            </a:pPr>
            <a:r>
              <a:rPr lang="en-US" dirty="0"/>
              <a:t>Identify a foreground question and apply the PICO format to create a searchable clinical query.</a:t>
            </a:r>
          </a:p>
        </p:txBody>
      </p:sp>
    </p:spTree>
    <p:extLst>
      <p:ext uri="{BB962C8B-B14F-4D97-AF65-F5344CB8AC3E}">
        <p14:creationId xmlns:p14="http://schemas.microsoft.com/office/powerpoint/2010/main" val="7984864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Resources</a:t>
            </a:r>
          </a:p>
        </p:txBody>
      </p:sp>
      <p:sp>
        <p:nvSpPr>
          <p:cNvPr id="6" name="Content Placeholder 5"/>
          <p:cNvSpPr>
            <a:spLocks noGrp="1"/>
          </p:cNvSpPr>
          <p:nvPr>
            <p:ph idx="1"/>
          </p:nvPr>
        </p:nvSpPr>
        <p:spPr>
          <a:xfrm>
            <a:off x="457200" y="1600200"/>
            <a:ext cx="8229600" cy="4532745"/>
          </a:xfrm>
        </p:spPr>
        <p:txBody>
          <a:bodyPr>
            <a:noAutofit/>
          </a:bodyPr>
          <a:lstStyle/>
          <a:p>
            <a:r>
              <a:rPr lang="en-US" dirty="0"/>
              <a:t>AAFP. </a:t>
            </a:r>
            <a:r>
              <a:rPr lang="en-US" i="1" dirty="0"/>
              <a:t>EBM Toolkit</a:t>
            </a:r>
          </a:p>
          <a:p>
            <a:pPr lvl="1">
              <a:spcAft>
                <a:spcPts val="1800"/>
              </a:spcAft>
            </a:pPr>
            <a:r>
              <a:rPr lang="en-US" sz="2400" dirty="0">
                <a:hlinkClick r:id="rId3"/>
              </a:rPr>
              <a:t>http://www.aafp.org/journals/afp/authors/ebm-toolkit/resources.html</a:t>
            </a:r>
            <a:r>
              <a:rPr lang="en-US" sz="2400" dirty="0"/>
              <a:t> </a:t>
            </a:r>
          </a:p>
          <a:p>
            <a:pPr>
              <a:defRPr/>
            </a:pPr>
            <a:r>
              <a:rPr lang="en-US" dirty="0"/>
              <a:t>University of Oxford. </a:t>
            </a:r>
            <a:r>
              <a:rPr lang="en-US" i="1" dirty="0"/>
              <a:t>EBM toolkit</a:t>
            </a:r>
          </a:p>
          <a:p>
            <a:pPr lvl="1">
              <a:spcAft>
                <a:spcPts val="1800"/>
              </a:spcAft>
              <a:defRPr/>
            </a:pPr>
            <a:r>
              <a:rPr lang="en-GB" sz="2400" u="sng" dirty="0">
                <a:hlinkClick r:id="rId4"/>
              </a:rPr>
              <a:t>http://www.cebm.net/index.aspx?o=1023</a:t>
            </a:r>
            <a:endParaRPr lang="en-GB" sz="2400" u="sng" dirty="0"/>
          </a:p>
          <a:p>
            <a:pPr>
              <a:defRPr/>
            </a:pPr>
            <a:r>
              <a:rPr lang="en-GB" dirty="0"/>
              <a:t>PUNs and DENs worksheet</a:t>
            </a:r>
          </a:p>
          <a:p>
            <a:pPr lvl="1">
              <a:defRPr/>
            </a:pPr>
            <a:r>
              <a:rPr lang="en-US" sz="2400" dirty="0">
                <a:hlinkClick r:id="rId5"/>
              </a:rPr>
              <a:t>http://www.networks.nhs.uk/nhs-networks/mk-impacte/documents/Puns%20and%20Dens%20booklet%20v2.4.pdf</a:t>
            </a:r>
            <a:r>
              <a:rPr lang="en-US" sz="2400" dirty="0">
                <a:solidFill>
                  <a:srgbClr val="002060"/>
                </a:solidFill>
              </a:rPr>
              <a:t> </a:t>
            </a:r>
            <a:endParaRPr lang="en-US" sz="2400" dirty="0"/>
          </a:p>
        </p:txBody>
      </p:sp>
    </p:spTree>
    <p:extLst>
      <p:ext uri="{BB962C8B-B14F-4D97-AF65-F5344CB8AC3E}">
        <p14:creationId xmlns:p14="http://schemas.microsoft.com/office/powerpoint/2010/main" val="4007205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45720" y="1600200"/>
            <a:ext cx="9052560" cy="4352365"/>
          </a:xfrm>
        </p:spPr>
        <p:txBody>
          <a:bodyPr>
            <a:noAutofit/>
          </a:bodyPr>
          <a:lstStyle/>
          <a:p>
            <a:r>
              <a:rPr lang="en-GB" sz="1600" dirty="0"/>
              <a:t>Boston University School of Medicine. (2013) </a:t>
            </a:r>
            <a:r>
              <a:rPr lang="en-GB" sz="1600" i="1" dirty="0"/>
              <a:t>Curricular Innovations: Finding Information Framework.</a:t>
            </a:r>
            <a:r>
              <a:rPr lang="en-GB" sz="1600" dirty="0"/>
              <a:t> [Online] Available from: </a:t>
            </a:r>
            <a:r>
              <a:rPr lang="en-GB" sz="1600" u="sng" dirty="0">
                <a:hlinkClick r:id="rId3"/>
              </a:rPr>
              <a:t>http://medlib.bu.edu/busm/fif/</a:t>
            </a:r>
            <a:r>
              <a:rPr lang="en-GB" sz="1600" dirty="0"/>
              <a:t> and </a:t>
            </a:r>
            <a:r>
              <a:rPr lang="en-GB" sz="1600" u="sng" dirty="0">
                <a:hlinkClick r:id="rId4"/>
              </a:rPr>
              <a:t>http://www.bumc.bu.edu/oaa/files/2013/10/BUSM-FIF.pdf</a:t>
            </a:r>
            <a:r>
              <a:rPr lang="en-GB" sz="1600" dirty="0"/>
              <a:t> [Accessed 11th November 2013].</a:t>
            </a:r>
          </a:p>
          <a:p>
            <a:r>
              <a:rPr lang="en-GB" sz="1600" dirty="0"/>
              <a:t>Dartmouth College Biomedical Libraries. (2012) </a:t>
            </a:r>
            <a:r>
              <a:rPr lang="en-GB" sz="1600" i="1" dirty="0"/>
              <a:t>Evidence-Based Medicine Resources:</a:t>
            </a:r>
            <a:r>
              <a:rPr lang="en-GB" sz="1600" dirty="0"/>
              <a:t> </a:t>
            </a:r>
            <a:r>
              <a:rPr lang="en-GB" sz="1600" i="1" dirty="0"/>
              <a:t>Finding Evidence-Based Answers to Clinical Questions Quickly and Effectively</a:t>
            </a:r>
            <a:r>
              <a:rPr lang="en-GB" sz="1600" dirty="0"/>
              <a:t>. [Online] Available from </a:t>
            </a:r>
            <a:r>
              <a:rPr lang="en-GB" sz="1600" u="sng" dirty="0">
                <a:hlinkClick r:id="rId5"/>
              </a:rPr>
              <a:t>http://www.dartmouth.edu/~biomed/resources.htmld/guides/ebm_resources.shtml</a:t>
            </a:r>
            <a:r>
              <a:rPr lang="en-GB" sz="1600" dirty="0"/>
              <a:t> and </a:t>
            </a:r>
            <a:r>
              <a:rPr lang="en-GB" sz="1600" u="sng" dirty="0">
                <a:hlinkClick r:id="rId6"/>
              </a:rPr>
              <a:t>http://www.dartmouth.edu/~biomed/resources.htmld/guides/FindingGoodAnswers.pdf</a:t>
            </a:r>
            <a:r>
              <a:rPr lang="en-GB" sz="1600" dirty="0"/>
              <a:t> [Accessed 11th November 2013].</a:t>
            </a:r>
          </a:p>
          <a:p>
            <a:r>
              <a:rPr lang="en-GB" sz="1600" dirty="0"/>
              <a:t>Tufts University School of Medicine: Department of Family Medicine: </a:t>
            </a:r>
            <a:r>
              <a:rPr lang="en-GB" sz="1600" dirty="0" err="1"/>
              <a:t>Center</a:t>
            </a:r>
            <a:r>
              <a:rPr lang="en-GB" sz="1600" dirty="0"/>
              <a:t> for Information Mastery: Concepts of Information Mastery.  (2013). [Online] Available from </a:t>
            </a:r>
            <a:r>
              <a:rPr lang="en-GB" sz="1600" dirty="0">
                <a:hlinkClick r:id="rId7"/>
              </a:rPr>
              <a:t>http://medicine.tufts.edu/Education/Academic-Departments/Clinical-Departments/Family-Medicine/Center-for-Information-Mastery/Concepts-of-Information-Mastery</a:t>
            </a:r>
            <a:r>
              <a:rPr lang="en-GB" sz="1600" dirty="0"/>
              <a:t> [Accessed 11th November 2013].</a:t>
            </a:r>
            <a:endParaRPr lang="en-US" sz="1600" dirty="0"/>
          </a:p>
          <a:p>
            <a:r>
              <a:rPr lang="en-US" sz="1600" dirty="0"/>
              <a:t>University of Oxford. (2013) </a:t>
            </a:r>
            <a:r>
              <a:rPr lang="en-US" sz="1600" i="1" dirty="0"/>
              <a:t>Centre for Evidence Based Medicine: EBM tools.</a:t>
            </a:r>
            <a:r>
              <a:rPr lang="en-US" sz="1600" dirty="0"/>
              <a:t> [Online] Available from </a:t>
            </a:r>
            <a:r>
              <a:rPr lang="en-GB" sz="1600" u="sng" dirty="0">
                <a:hlinkClick r:id="rId8"/>
              </a:rPr>
              <a:t>http://www.cebm.net/index.aspx?o=1023</a:t>
            </a:r>
            <a:r>
              <a:rPr lang="en-GB" sz="1600" dirty="0"/>
              <a:t> [Accessed 11</a:t>
            </a:r>
            <a:r>
              <a:rPr lang="en-GB" sz="1600" baseline="30000" dirty="0"/>
              <a:t>th</a:t>
            </a:r>
            <a:r>
              <a:rPr lang="en-GB" sz="1600" dirty="0"/>
              <a:t> November 2013].</a:t>
            </a:r>
          </a:p>
          <a:p>
            <a:r>
              <a:rPr lang="en-US" sz="1600" dirty="0"/>
              <a:t>Jackson R, et al. The GATE frame: critical appraisal with pictures. ACP Journal Club 2006 Mar/Apr: 144</a:t>
            </a:r>
          </a:p>
        </p:txBody>
      </p:sp>
    </p:spTree>
    <p:extLst>
      <p:ext uri="{BB962C8B-B14F-4D97-AF65-F5344CB8AC3E}">
        <p14:creationId xmlns:p14="http://schemas.microsoft.com/office/powerpoint/2010/main" val="28217349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r>
              <a:rPr lang="en-US" dirty="0"/>
              <a:t>References</a:t>
            </a:r>
          </a:p>
        </p:txBody>
      </p:sp>
      <p:sp>
        <p:nvSpPr>
          <p:cNvPr id="3" name="Content Placeholder 2"/>
          <p:cNvSpPr>
            <a:spLocks noGrp="1"/>
          </p:cNvSpPr>
          <p:nvPr>
            <p:ph idx="1"/>
          </p:nvPr>
        </p:nvSpPr>
        <p:spPr>
          <a:xfrm>
            <a:off x="92364" y="878798"/>
            <a:ext cx="9051636" cy="4890384"/>
          </a:xfrm>
        </p:spPr>
        <p:txBody>
          <a:bodyPr>
            <a:noAutofit/>
          </a:bodyPr>
          <a:lstStyle/>
          <a:p>
            <a:pPr>
              <a:spcAft>
                <a:spcPts val="600"/>
              </a:spcAft>
            </a:pPr>
            <a:r>
              <a:rPr lang="en-US" sz="1200" dirty="0" err="1"/>
              <a:t>Atroshi</a:t>
            </a:r>
            <a:r>
              <a:rPr lang="en-US" sz="1200" dirty="0"/>
              <a:t> I, </a:t>
            </a:r>
            <a:r>
              <a:rPr lang="en-US" sz="1200" dirty="0" err="1"/>
              <a:t>Flondell</a:t>
            </a:r>
            <a:r>
              <a:rPr lang="en-US" sz="1200" dirty="0"/>
              <a:t> M, Hofer M, </a:t>
            </a:r>
            <a:r>
              <a:rPr lang="en-US" sz="1200" dirty="0" err="1"/>
              <a:t>Ranstam</a:t>
            </a:r>
            <a:r>
              <a:rPr lang="en-US" sz="1200" dirty="0"/>
              <a:t> J. Methylprednisolone injections for the carpal tunnel syndrome: a randomized, placebo-controlled trial. Ann Intern Med 2013;159(5):309-17.</a:t>
            </a:r>
          </a:p>
          <a:p>
            <a:pPr>
              <a:spcAft>
                <a:spcPts val="600"/>
              </a:spcAft>
            </a:pPr>
            <a:r>
              <a:rPr lang="en-US" sz="1200" dirty="0"/>
              <a:t>Chan LS, </a:t>
            </a:r>
            <a:r>
              <a:rPr lang="en-US" sz="1200" dirty="0" err="1"/>
              <a:t>Takata</a:t>
            </a:r>
            <a:r>
              <a:rPr lang="en-US" sz="1200" dirty="0"/>
              <a:t> GS, </a:t>
            </a:r>
            <a:r>
              <a:rPr lang="en-US" sz="1200" dirty="0" err="1"/>
              <a:t>Shekelle</a:t>
            </a:r>
            <a:r>
              <a:rPr lang="en-US" sz="1200" dirty="0"/>
              <a:t> P, et al. Evidence assessment of management of acute otitis media: II. Research gaps and priorities for future research. Pediatrics</a:t>
            </a:r>
            <a:r>
              <a:rPr lang="en-US" sz="1200" i="1" dirty="0"/>
              <a:t> </a:t>
            </a:r>
            <a:r>
              <a:rPr lang="en-US" sz="1200" dirty="0"/>
              <a:t>2001</a:t>
            </a:r>
            <a:r>
              <a:rPr lang="en-US" sz="1200" i="1" dirty="0"/>
              <a:t>;</a:t>
            </a:r>
            <a:r>
              <a:rPr lang="en-US" sz="1200" dirty="0"/>
              <a:t>108:248-54.</a:t>
            </a:r>
          </a:p>
          <a:p>
            <a:pPr>
              <a:spcAft>
                <a:spcPts val="600"/>
              </a:spcAft>
            </a:pPr>
            <a:r>
              <a:rPr lang="en-US" sz="1200" dirty="0"/>
              <a:t>Chen CC, Chou YY. Predictive value of the anal cytology for detecting anal intraepithelial neoplasia or worse: A systematic review and meta-analysis. Diagn </a:t>
            </a:r>
            <a:r>
              <a:rPr lang="en-US" sz="1200" dirty="0" err="1"/>
              <a:t>Cytopathol</a:t>
            </a:r>
            <a:r>
              <a:rPr lang="en-US" sz="1200" dirty="0"/>
              <a:t>. 2019 Apr;47(4):307-314. </a:t>
            </a:r>
            <a:r>
              <a:rPr lang="en-US" sz="1200" dirty="0" err="1"/>
              <a:t>doi</a:t>
            </a:r>
            <a:r>
              <a:rPr lang="en-US" sz="1200" dirty="0"/>
              <a:t>: 10.1002/dc.24078. </a:t>
            </a:r>
            <a:r>
              <a:rPr lang="en-US" sz="1200" dirty="0" err="1"/>
              <a:t>Epub</a:t>
            </a:r>
            <a:r>
              <a:rPr lang="en-US" sz="1200" dirty="0"/>
              <a:t> 2019 Jan 3. PMID: 30605263.</a:t>
            </a:r>
          </a:p>
          <a:p>
            <a:pPr>
              <a:spcAft>
                <a:spcPts val="600"/>
              </a:spcAft>
            </a:pPr>
            <a:r>
              <a:rPr lang="en-US" sz="1200" dirty="0" err="1"/>
              <a:t>Egemen</a:t>
            </a:r>
            <a:r>
              <a:rPr lang="en-US" sz="1200" dirty="0"/>
              <a:t> D, Cheung LC, Chen X, et al. Risk estimates supporting the 2019 ASCCP Risk Based Management Consensus Guidelines. J Low </a:t>
            </a:r>
            <a:r>
              <a:rPr lang="en-US" sz="1200" dirty="0" err="1"/>
              <a:t>Genit</a:t>
            </a:r>
            <a:r>
              <a:rPr lang="en-US" sz="1200" dirty="0"/>
              <a:t> Tract Dis 2020; 24:132-43.</a:t>
            </a:r>
          </a:p>
          <a:p>
            <a:pPr>
              <a:spcAft>
                <a:spcPts val="600"/>
              </a:spcAft>
            </a:pPr>
            <a:r>
              <a:rPr lang="en-US" sz="1200" dirty="0"/>
              <a:t>Flaherty RJ. A simple method for evaluating the clinical literature. Fam </a:t>
            </a:r>
            <a:r>
              <a:rPr lang="en-US" sz="1200" dirty="0" err="1"/>
              <a:t>Pract</a:t>
            </a:r>
            <a:r>
              <a:rPr lang="en-US" sz="1200" dirty="0"/>
              <a:t> </a:t>
            </a:r>
            <a:r>
              <a:rPr lang="en-US" sz="1200" dirty="0" err="1"/>
              <a:t>Manag</a:t>
            </a:r>
            <a:r>
              <a:rPr lang="en-US" sz="1200" dirty="0"/>
              <a:t> 2004 May;11(5):47-52.</a:t>
            </a:r>
          </a:p>
          <a:p>
            <a:pPr>
              <a:spcAft>
                <a:spcPts val="600"/>
              </a:spcAft>
            </a:pPr>
            <a:r>
              <a:rPr lang="en-US" sz="1200" dirty="0"/>
              <a:t>Marshall SC, Tardif G, Ashworth NL. Local corticosteroid injection for carpal tunnel syndrome. Cochrane Database </a:t>
            </a:r>
            <a:r>
              <a:rPr lang="en-US" sz="1200" dirty="0" err="1"/>
              <a:t>Syst</a:t>
            </a:r>
            <a:r>
              <a:rPr lang="en-US" sz="1200" dirty="0"/>
              <a:t> Rev 2007;2: CD001554.</a:t>
            </a:r>
          </a:p>
          <a:p>
            <a:pPr>
              <a:spcAft>
                <a:spcPts val="600"/>
              </a:spcAft>
            </a:pPr>
            <a:r>
              <a:rPr lang="en-US" sz="1200" dirty="0"/>
              <a:t>Perkins RB, Guido RS, Castle PE, et al. 2019 ASCCP risk-based management consensus guidelines for abnormal cervical cancer screening tests and cancer precursors. J Low </a:t>
            </a:r>
            <a:r>
              <a:rPr lang="en-US" sz="1200" dirty="0" err="1"/>
              <a:t>Genit</a:t>
            </a:r>
            <a:r>
              <a:rPr lang="en-US" sz="1200" dirty="0"/>
              <a:t> Tract Dis 2020; 24:102-31</a:t>
            </a:r>
          </a:p>
          <a:p>
            <a:pPr>
              <a:spcAft>
                <a:spcPts val="600"/>
              </a:spcAft>
            </a:pPr>
            <a:r>
              <a:rPr lang="en-US" sz="1200" dirty="0" err="1"/>
              <a:t>Ridker</a:t>
            </a:r>
            <a:r>
              <a:rPr lang="en-US" sz="1200" dirty="0"/>
              <a:t> PM, Cook NR. Statins: new American guidelines for prevention of cardiovascular disease. Lancet</a:t>
            </a:r>
            <a:r>
              <a:rPr lang="en-US" sz="1200" i="1" dirty="0"/>
              <a:t> </a:t>
            </a:r>
            <a:r>
              <a:rPr lang="en-US" sz="1200" dirty="0"/>
              <a:t>2013;13: 62388-0. </a:t>
            </a:r>
          </a:p>
          <a:p>
            <a:pPr>
              <a:spcAft>
                <a:spcPts val="600"/>
              </a:spcAft>
            </a:pPr>
            <a:r>
              <a:rPr lang="en-US" sz="1200" dirty="0" err="1"/>
              <a:t>Slawson</a:t>
            </a:r>
            <a:r>
              <a:rPr lang="en-US" sz="1200" dirty="0"/>
              <a:t> D, Shaughnessy A, Bennett J. Becoming a medical information master: feeling good about not knowing everything. J Fam </a:t>
            </a:r>
            <a:r>
              <a:rPr lang="en-US" sz="1200" dirty="0" err="1"/>
              <a:t>Pract</a:t>
            </a:r>
            <a:r>
              <a:rPr lang="en-US" sz="1200" dirty="0"/>
              <a:t> 1994;38(5):505-13.</a:t>
            </a:r>
          </a:p>
          <a:p>
            <a:pPr>
              <a:spcAft>
                <a:spcPts val="600"/>
              </a:spcAft>
            </a:pPr>
            <a:r>
              <a:rPr lang="en-US" sz="1200" dirty="0" err="1"/>
              <a:t>Slawson</a:t>
            </a:r>
            <a:r>
              <a:rPr lang="en-US" sz="1200" dirty="0"/>
              <a:t> D, Shaughnessy A, Bennett J. Becoming an information master: a guidebook to the medical information jungle.</a:t>
            </a:r>
            <a:r>
              <a:rPr lang="en-US" sz="1200" i="1" dirty="0"/>
              <a:t> </a:t>
            </a:r>
            <a:r>
              <a:rPr lang="en-US" sz="1200" dirty="0"/>
              <a:t>J Fam </a:t>
            </a:r>
            <a:r>
              <a:rPr lang="en-US" sz="1200" dirty="0" err="1"/>
              <a:t>Pract</a:t>
            </a:r>
            <a:r>
              <a:rPr lang="en-US" sz="1200" dirty="0"/>
              <a:t> 2004;39(5):489-99.</a:t>
            </a:r>
          </a:p>
          <a:p>
            <a:pPr>
              <a:spcAft>
                <a:spcPts val="600"/>
              </a:spcAft>
            </a:pPr>
            <a:r>
              <a:rPr lang="en-US" altLang="en-US" sz="1200" dirty="0"/>
              <a:t>Shaughnessy AF, </a:t>
            </a:r>
            <a:r>
              <a:rPr lang="en-US" altLang="en-US" sz="1200" dirty="0" err="1"/>
              <a:t>Slawson</a:t>
            </a:r>
            <a:r>
              <a:rPr lang="en-US" altLang="en-US" sz="1200" dirty="0"/>
              <a:t> DC, Becker L. Clinical jazz: harmonizing clinical experience and evidence-based medicine</a:t>
            </a:r>
            <a:r>
              <a:rPr lang="en-US" altLang="en-US" sz="1200" i="1" dirty="0"/>
              <a:t>. </a:t>
            </a:r>
            <a:r>
              <a:rPr lang="en-US" altLang="en-US" sz="1200" dirty="0"/>
              <a:t>J</a:t>
            </a:r>
            <a:r>
              <a:rPr lang="en-US" altLang="en-US" sz="1200" i="1" dirty="0"/>
              <a:t> </a:t>
            </a:r>
            <a:r>
              <a:rPr lang="en-US" altLang="en-US" sz="1200" dirty="0"/>
              <a:t>Fam </a:t>
            </a:r>
            <a:r>
              <a:rPr lang="en-US" altLang="en-US" sz="1200" dirty="0" err="1"/>
              <a:t>Pract</a:t>
            </a:r>
            <a:r>
              <a:rPr lang="en-US" altLang="en-US" sz="1200" i="1" dirty="0"/>
              <a:t> </a:t>
            </a:r>
            <a:r>
              <a:rPr lang="en-US" altLang="en-US" sz="1200" dirty="0"/>
              <a:t>1998</a:t>
            </a:r>
            <a:r>
              <a:rPr lang="en-US" altLang="en-US" sz="1200" i="1" dirty="0"/>
              <a:t>;</a:t>
            </a:r>
            <a:r>
              <a:rPr lang="en-US" altLang="en-US" sz="1200" dirty="0"/>
              <a:t>47:425-8.</a:t>
            </a:r>
            <a:endParaRPr lang="en-US" sz="1200" dirty="0"/>
          </a:p>
          <a:p>
            <a:pPr>
              <a:spcAft>
                <a:spcPts val="600"/>
              </a:spcAft>
            </a:pPr>
            <a:r>
              <a:rPr lang="en-US" sz="1200" dirty="0"/>
              <a:t>Thompson PL, Gilbert RE, Long PF, </a:t>
            </a:r>
            <a:r>
              <a:rPr lang="en-US" sz="1200" dirty="0" err="1"/>
              <a:t>Saxena</a:t>
            </a:r>
            <a:r>
              <a:rPr lang="en-US" sz="1200" dirty="0"/>
              <a:t> S, </a:t>
            </a:r>
            <a:r>
              <a:rPr lang="en-US" sz="1200" dirty="0" err="1"/>
              <a:t>Sharland</a:t>
            </a:r>
            <a:r>
              <a:rPr lang="en-US" sz="1200" dirty="0"/>
              <a:t> M, Wong IC. Effects of antibiotics for otitis media on mastoiditis in children: a retrospective cohort study using the United Kingdom General Practice Research Database. Pediatrics 2009;  123(2):424-30.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dirty="0"/>
              <a:t>So, How Do I Develop a </a:t>
            </a:r>
            <a:br>
              <a:rPr lang="en-US" dirty="0"/>
            </a:br>
            <a:r>
              <a:rPr lang="en-US" dirty="0"/>
              <a:t>Clinical Question?</a:t>
            </a:r>
          </a:p>
        </p:txBody>
      </p:sp>
      <p:sp>
        <p:nvSpPr>
          <p:cNvPr id="11" name="Content Placeholder 10"/>
          <p:cNvSpPr>
            <a:spLocks noGrp="1"/>
          </p:cNvSpPr>
          <p:nvPr>
            <p:ph idx="1"/>
          </p:nvPr>
        </p:nvSpPr>
        <p:spPr>
          <a:xfrm>
            <a:off x="193963" y="1600200"/>
            <a:ext cx="7767782" cy="4352365"/>
          </a:xfrm>
        </p:spPr>
        <p:txBody>
          <a:bodyPr>
            <a:noAutofit/>
          </a:bodyPr>
          <a:lstStyle/>
          <a:p>
            <a:r>
              <a:rPr lang="en-US" sz="2400" b="1" u="sng" dirty="0"/>
              <a:t>Two types of questions:</a:t>
            </a:r>
          </a:p>
          <a:p>
            <a:pPr lvl="1">
              <a:buFont typeface="+mj-lt"/>
              <a:buAutoNum type="arabicPeriod"/>
            </a:pPr>
            <a:r>
              <a:rPr lang="en-US" sz="2000" b="1" dirty="0"/>
              <a:t>Background Questions</a:t>
            </a:r>
          </a:p>
          <a:p>
            <a:pPr lvl="1">
              <a:buFont typeface="+mj-lt"/>
              <a:buAutoNum type="arabicPeriod"/>
            </a:pPr>
            <a:r>
              <a:rPr lang="en-US" sz="2000" dirty="0"/>
              <a:t>Foreground Questions</a:t>
            </a:r>
          </a:p>
          <a:p>
            <a:endParaRPr lang="en-US" sz="1200" b="1" dirty="0"/>
          </a:p>
          <a:p>
            <a:r>
              <a:rPr lang="en-US" sz="2400" b="1" dirty="0"/>
              <a:t>Background questions </a:t>
            </a:r>
            <a:r>
              <a:rPr lang="en-US" sz="2400" dirty="0"/>
              <a:t>asks</a:t>
            </a:r>
            <a:br>
              <a:rPr lang="en-US" sz="2400" dirty="0"/>
            </a:br>
            <a:r>
              <a:rPr lang="en-US" sz="2400" dirty="0"/>
              <a:t>“who, what, where, when, why,</a:t>
            </a:r>
            <a:br>
              <a:rPr lang="en-US" sz="2400" dirty="0"/>
            </a:br>
            <a:r>
              <a:rPr lang="en-US" sz="2400" dirty="0"/>
              <a:t>or how” about a single disease,</a:t>
            </a:r>
            <a:br>
              <a:rPr lang="en-US" sz="2400" dirty="0"/>
            </a:br>
            <a:r>
              <a:rPr lang="en-US" sz="2400" dirty="0"/>
              <a:t>drug, intervention, or concept</a:t>
            </a:r>
          </a:p>
          <a:p>
            <a:endParaRPr lang="en-US" sz="1200" dirty="0"/>
          </a:p>
          <a:p>
            <a:r>
              <a:rPr lang="en-US" sz="2400" dirty="0"/>
              <a:t>Think of these as basic questions you might find from a textbook or a general EBM resource</a:t>
            </a:r>
          </a:p>
          <a:p>
            <a:pPr lvl="1"/>
            <a:r>
              <a:rPr lang="en-US" sz="2000" dirty="0"/>
              <a:t>e.g., prevalence, </a:t>
            </a:r>
            <a:r>
              <a:rPr lang="en-US" sz="2000" dirty="0" err="1"/>
              <a:t>ddx</a:t>
            </a:r>
            <a:r>
              <a:rPr lang="en-US" sz="2000" dirty="0"/>
              <a:t>, </a:t>
            </a:r>
            <a:r>
              <a:rPr lang="en-US" sz="2000" dirty="0" err="1"/>
              <a:t>pathophys</a:t>
            </a:r>
            <a:r>
              <a:rPr lang="en-US" sz="2000" dirty="0"/>
              <a:t>, sensitivity/specificity of a test, med dosing/adverse reactions</a:t>
            </a:r>
          </a:p>
        </p:txBody>
      </p:sp>
      <p:graphicFrame>
        <p:nvGraphicFramePr>
          <p:cNvPr id="4" name="Diagram 3"/>
          <p:cNvGraphicFramePr/>
          <p:nvPr>
            <p:extLst>
              <p:ext uri="{D42A27DB-BD31-4B8C-83A1-F6EECF244321}">
                <p14:modId xmlns:p14="http://schemas.microsoft.com/office/powerpoint/2010/main" val="959626696"/>
              </p:ext>
            </p:extLst>
          </p:nvPr>
        </p:nvGraphicFramePr>
        <p:xfrm>
          <a:off x="5067300" y="1265238"/>
          <a:ext cx="3835400" cy="41322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24420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80000"/>
              </a:lnSpc>
            </a:pPr>
            <a:r>
              <a:rPr lang="en-US" dirty="0"/>
              <a:t>Intro Case:</a:t>
            </a:r>
            <a:br>
              <a:rPr lang="en-US" dirty="0"/>
            </a:br>
            <a:r>
              <a:rPr lang="en-US" dirty="0"/>
              <a:t>Background Question Brainstorming</a:t>
            </a:r>
          </a:p>
        </p:txBody>
      </p:sp>
      <p:sp>
        <p:nvSpPr>
          <p:cNvPr id="4" name="Content Placeholder 3"/>
          <p:cNvSpPr>
            <a:spLocks noGrp="1"/>
          </p:cNvSpPr>
          <p:nvPr>
            <p:ph idx="1"/>
          </p:nvPr>
        </p:nvSpPr>
        <p:spPr>
          <a:xfrm>
            <a:off x="234440" y="1417638"/>
            <a:ext cx="4413760" cy="4424083"/>
          </a:xfrm>
        </p:spPr>
        <p:txBody>
          <a:bodyPr>
            <a:noAutofit/>
          </a:bodyPr>
          <a:lstStyle/>
          <a:p>
            <a:pPr marL="0" indent="0">
              <a:buNone/>
            </a:pPr>
            <a:r>
              <a:rPr lang="en-US" dirty="0"/>
              <a:t>What are some </a:t>
            </a:r>
            <a:r>
              <a:rPr lang="en-US" i="1" dirty="0"/>
              <a:t>background questions </a:t>
            </a:r>
            <a:r>
              <a:rPr lang="en-US" dirty="0"/>
              <a:t>that you can think of related to our patient with CIN I, as it relates to pap smears?</a:t>
            </a:r>
          </a:p>
          <a:p>
            <a:pPr lvl="1"/>
            <a:r>
              <a:rPr lang="en-US" dirty="0"/>
              <a:t>Who</a:t>
            </a:r>
          </a:p>
          <a:p>
            <a:pPr lvl="1"/>
            <a:r>
              <a:rPr lang="en-US" dirty="0"/>
              <a:t>What</a:t>
            </a:r>
          </a:p>
          <a:p>
            <a:pPr lvl="1"/>
            <a:r>
              <a:rPr lang="en-US" dirty="0"/>
              <a:t>Where</a:t>
            </a:r>
          </a:p>
          <a:p>
            <a:pPr lvl="1"/>
            <a:r>
              <a:rPr lang="en-US" dirty="0"/>
              <a:t>When</a:t>
            </a:r>
          </a:p>
          <a:p>
            <a:pPr lvl="1"/>
            <a:r>
              <a:rPr lang="en-US" dirty="0"/>
              <a:t>Why</a:t>
            </a:r>
          </a:p>
          <a:p>
            <a:pPr lvl="1"/>
            <a:r>
              <a:rPr lang="en-US" dirty="0"/>
              <a:t>How</a:t>
            </a:r>
          </a:p>
        </p:txBody>
      </p:sp>
      <p:sp>
        <p:nvSpPr>
          <p:cNvPr id="5" name="Content Placeholder 4"/>
          <p:cNvSpPr>
            <a:spLocks noGrp="1"/>
          </p:cNvSpPr>
          <p:nvPr>
            <p:ph idx="11"/>
          </p:nvPr>
        </p:nvSpPr>
        <p:spPr>
          <a:xfrm>
            <a:off x="4648200" y="1334699"/>
            <a:ext cx="4338782" cy="4424083"/>
          </a:xfrm>
        </p:spPr>
        <p:txBody>
          <a:bodyPr>
            <a:noAutofit/>
          </a:bodyPr>
          <a:lstStyle/>
          <a:p>
            <a:pPr marL="0" indent="0" algn="ctr">
              <a:buNone/>
            </a:pPr>
            <a:r>
              <a:rPr lang="en-US" sz="2000" u="sng" dirty="0"/>
              <a:t>Some possibilities/suggestions</a:t>
            </a:r>
            <a:r>
              <a:rPr lang="en-US" sz="2000" dirty="0"/>
              <a:t>:</a:t>
            </a:r>
          </a:p>
          <a:p>
            <a:r>
              <a:rPr lang="en-US" sz="2000" dirty="0"/>
              <a:t>Where can I quickly find the most up to date guidelines for cervical cancer screening?</a:t>
            </a:r>
          </a:p>
          <a:p>
            <a:r>
              <a:rPr lang="en-US" sz="2000" dirty="0"/>
              <a:t>For patients with high risk for anal cancer</a:t>
            </a:r>
          </a:p>
          <a:p>
            <a:pPr lvl="1"/>
            <a:r>
              <a:rPr lang="en-US" sz="1800" dirty="0"/>
              <a:t>Is there any guidance on timing for surveillance?</a:t>
            </a:r>
          </a:p>
          <a:p>
            <a:r>
              <a:rPr lang="en-US" sz="2000" dirty="0"/>
              <a:t>For patients with a cervix with hx of ASCUS</a:t>
            </a:r>
          </a:p>
          <a:p>
            <a:pPr lvl="1"/>
            <a:r>
              <a:rPr lang="en-US" sz="1800" dirty="0"/>
              <a:t>What is the appropriate follow up based on X guideline with X level of evidence?</a:t>
            </a:r>
          </a:p>
          <a:p>
            <a:pPr lvl="1"/>
            <a:r>
              <a:rPr lang="en-US" sz="1800" dirty="0"/>
              <a:t>What is the threshold for the callback for a Colposcopy or not based upon?</a:t>
            </a:r>
          </a:p>
          <a:p>
            <a:pPr>
              <a:spcAft>
                <a:spcPts val="600"/>
              </a:spcAft>
            </a:pPr>
            <a:endParaRPr lang="en-US" sz="1800" dirty="0"/>
          </a:p>
        </p:txBody>
      </p:sp>
      <p:graphicFrame>
        <p:nvGraphicFramePr>
          <p:cNvPr id="6" name="Diagram 5"/>
          <p:cNvGraphicFramePr/>
          <p:nvPr>
            <p:extLst>
              <p:ext uri="{D42A27DB-BD31-4B8C-83A1-F6EECF244321}">
                <p14:modId xmlns:p14="http://schemas.microsoft.com/office/powerpoint/2010/main" val="3921933850"/>
              </p:ext>
            </p:extLst>
          </p:nvPr>
        </p:nvGraphicFramePr>
        <p:xfrm>
          <a:off x="2286000" y="3492499"/>
          <a:ext cx="2362200" cy="22539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blinds(horizontal)">
                                      <p:cBhvr>
                                        <p:cTn id="15" dur="500"/>
                                        <p:tgtEl>
                                          <p:spTgt spid="5">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blinds(horizontal)">
                                      <p:cBhvr>
                                        <p:cTn id="18" dur="500"/>
                                        <p:tgtEl>
                                          <p:spTgt spid="5">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blinds(horizontal)">
                                      <p:cBhvr>
                                        <p:cTn id="21" dur="500"/>
                                        <p:tgtEl>
                                          <p:spTgt spid="5">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5">
                                            <p:txEl>
                                              <p:pRg st="5" end="5"/>
                                            </p:txEl>
                                          </p:spTgt>
                                        </p:tgtEl>
                                        <p:attrNameLst>
                                          <p:attrName>style.visibility</p:attrName>
                                        </p:attrNameLst>
                                      </p:cBhvr>
                                      <p:to>
                                        <p:strVal val="visible"/>
                                      </p:to>
                                    </p:set>
                                    <p:animEffect transition="in" filter="blinds(horizontal)">
                                      <p:cBhvr>
                                        <p:cTn id="24" dur="500"/>
                                        <p:tgtEl>
                                          <p:spTgt spid="5">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blinds(horizontal)">
                                      <p:cBhvr>
                                        <p:cTn id="2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So, How Do I Develop a </a:t>
            </a:r>
            <a:br>
              <a:rPr lang="en-US" dirty="0"/>
            </a:br>
            <a:r>
              <a:rPr lang="en-US" dirty="0"/>
              <a:t>Clinical Question?</a:t>
            </a:r>
          </a:p>
        </p:txBody>
      </p:sp>
      <p:sp>
        <p:nvSpPr>
          <p:cNvPr id="11" name="Content Placeholder 10"/>
          <p:cNvSpPr>
            <a:spLocks noGrp="1"/>
          </p:cNvSpPr>
          <p:nvPr>
            <p:ph idx="1"/>
          </p:nvPr>
        </p:nvSpPr>
        <p:spPr>
          <a:xfrm>
            <a:off x="192024" y="1442387"/>
            <a:ext cx="8494776" cy="4110516"/>
          </a:xfrm>
        </p:spPr>
        <p:txBody>
          <a:bodyPr>
            <a:noAutofit/>
          </a:bodyPr>
          <a:lstStyle/>
          <a:p>
            <a:r>
              <a:rPr lang="en-US" sz="2400" b="1" u="sng" dirty="0"/>
              <a:t>Two types of questions:</a:t>
            </a:r>
          </a:p>
          <a:p>
            <a:pPr lvl="1">
              <a:buFont typeface="+mj-lt"/>
              <a:buAutoNum type="arabicPeriod"/>
            </a:pPr>
            <a:r>
              <a:rPr lang="en-US" sz="2000" dirty="0"/>
              <a:t>Background Questions</a:t>
            </a:r>
          </a:p>
          <a:p>
            <a:pPr lvl="1">
              <a:buFont typeface="+mj-lt"/>
              <a:buAutoNum type="arabicPeriod"/>
            </a:pPr>
            <a:r>
              <a:rPr lang="en-US" sz="2000" b="1" dirty="0"/>
              <a:t>Foreground questions</a:t>
            </a:r>
            <a:r>
              <a:rPr lang="en-US" sz="2000" dirty="0"/>
              <a:t>:</a:t>
            </a:r>
          </a:p>
          <a:p>
            <a:r>
              <a:rPr lang="en-US" sz="2400" b="1" dirty="0"/>
              <a:t>Foreground questions </a:t>
            </a:r>
            <a:r>
              <a:rPr lang="en-US" sz="2400" dirty="0"/>
              <a:t>ask for</a:t>
            </a:r>
            <a:br>
              <a:rPr lang="en-US" sz="2400" dirty="0"/>
            </a:br>
            <a:r>
              <a:rPr lang="en-US" sz="2400" dirty="0"/>
              <a:t>specific knowledge to inform a</a:t>
            </a:r>
            <a:br>
              <a:rPr lang="en-US" sz="2400" dirty="0"/>
            </a:br>
            <a:r>
              <a:rPr lang="en-US" sz="2400" dirty="0"/>
              <a:t>clinical issue on a specific patient,</a:t>
            </a:r>
            <a:br>
              <a:rPr lang="en-US" sz="2400" dirty="0"/>
            </a:br>
            <a:r>
              <a:rPr lang="en-US" sz="2400" dirty="0"/>
              <a:t>intervention or therapy</a:t>
            </a:r>
          </a:p>
          <a:p>
            <a:pPr lvl="1"/>
            <a:r>
              <a:rPr lang="en-US" sz="2000" dirty="0"/>
              <a:t>If based on expert opinion or best practices, they are guidelines</a:t>
            </a:r>
          </a:p>
          <a:p>
            <a:pPr lvl="1"/>
            <a:r>
              <a:rPr lang="en-US" sz="2000" dirty="0"/>
              <a:t>If based on EBM, they typically </a:t>
            </a:r>
            <a:br>
              <a:rPr lang="en-US" sz="2000" dirty="0"/>
            </a:br>
            <a:r>
              <a:rPr lang="en-US" sz="2000" dirty="0"/>
              <a:t>compare two things (or against placebo) in a research study:</a:t>
            </a:r>
          </a:p>
          <a:p>
            <a:pPr lvl="2"/>
            <a:r>
              <a:rPr lang="en-US" sz="1800" dirty="0"/>
              <a:t>Diagnostic tests</a:t>
            </a:r>
          </a:p>
          <a:p>
            <a:pPr lvl="2"/>
            <a:r>
              <a:rPr lang="en-US" sz="1800" dirty="0"/>
              <a:t>Drugs</a:t>
            </a:r>
          </a:p>
          <a:p>
            <a:pPr lvl="2"/>
            <a:r>
              <a:rPr lang="en-US" sz="1800" dirty="0"/>
              <a:t>Treatments</a:t>
            </a:r>
          </a:p>
        </p:txBody>
      </p:sp>
      <p:graphicFrame>
        <p:nvGraphicFramePr>
          <p:cNvPr id="4" name="Diagram 3"/>
          <p:cNvGraphicFramePr/>
          <p:nvPr>
            <p:extLst>
              <p:ext uri="{D42A27DB-BD31-4B8C-83A1-F6EECF244321}">
                <p14:modId xmlns:p14="http://schemas.microsoft.com/office/powerpoint/2010/main" val="1177936830"/>
              </p:ext>
            </p:extLst>
          </p:nvPr>
        </p:nvGraphicFramePr>
        <p:xfrm>
          <a:off x="5562600" y="679323"/>
          <a:ext cx="3581400" cy="37361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9007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2156177221"/>
              </p:ext>
            </p:extLst>
          </p:nvPr>
        </p:nvGraphicFramePr>
        <p:xfrm>
          <a:off x="0" y="914401"/>
          <a:ext cx="9067800" cy="32502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itle 5"/>
          <p:cNvSpPr>
            <a:spLocks noGrp="1"/>
          </p:cNvSpPr>
          <p:nvPr>
            <p:ph type="title"/>
          </p:nvPr>
        </p:nvSpPr>
        <p:spPr/>
        <p:txBody>
          <a:bodyPr>
            <a:noAutofit/>
          </a:bodyPr>
          <a:lstStyle/>
          <a:p>
            <a:r>
              <a:rPr lang="en-US" dirty="0"/>
              <a:t>Information Mastery Resources, by Type:</a:t>
            </a:r>
          </a:p>
        </p:txBody>
      </p:sp>
      <p:sp>
        <p:nvSpPr>
          <p:cNvPr id="3" name="Text Placeholder 2"/>
          <p:cNvSpPr>
            <a:spLocks noGrp="1"/>
          </p:cNvSpPr>
          <p:nvPr>
            <p:ph type="body" sz="quarter" idx="10"/>
          </p:nvPr>
        </p:nvSpPr>
        <p:spPr/>
        <p:txBody>
          <a:bodyPr/>
          <a:lstStyle/>
          <a:p>
            <a:pPr lvl="0">
              <a:spcBef>
                <a:spcPct val="20000"/>
              </a:spcBef>
              <a:buClr>
                <a:srgbClr val="C0504D"/>
              </a:buClr>
              <a:defRPr/>
            </a:pPr>
            <a:r>
              <a:rPr lang="en-US" dirty="0">
                <a:solidFill>
                  <a:prstClr val="black"/>
                </a:solidFill>
              </a:rPr>
              <a:t>(Based on BU and Dartmouth models)</a:t>
            </a:r>
            <a:endParaRPr lang="en-US" dirty="0"/>
          </a:p>
        </p:txBody>
      </p:sp>
      <p:sp>
        <p:nvSpPr>
          <p:cNvPr id="4" name="Rectangle 3"/>
          <p:cNvSpPr/>
          <p:nvPr/>
        </p:nvSpPr>
        <p:spPr>
          <a:xfrm>
            <a:off x="6271493" y="4238528"/>
            <a:ext cx="2795155" cy="1354217"/>
          </a:xfrm>
          <a:prstGeom prst="rect">
            <a:avLst/>
          </a:prstGeom>
        </p:spPr>
        <p:txBody>
          <a:bodyPr wrap="square">
            <a:spAutoFit/>
          </a:bodyPr>
          <a:lstStyle/>
          <a:p>
            <a:pPr algn="ctr">
              <a:buNone/>
            </a:pPr>
            <a:r>
              <a:rPr lang="en-US" sz="1600" b="1" dirty="0">
                <a:latin typeface="Arial" panose="020B0604020202020204" pitchFamily="34" charset="0"/>
                <a:cs typeface="Arial" panose="020B0604020202020204" pitchFamily="34" charset="0"/>
              </a:rPr>
              <a:t>To Develop a Searchable</a:t>
            </a:r>
            <a:br>
              <a:rPr lang="en-US" sz="16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 Clinical Query,</a:t>
            </a:r>
          </a:p>
          <a:p>
            <a:pPr algn="ctr">
              <a:buNone/>
            </a:pPr>
            <a:r>
              <a:rPr lang="en-US" sz="1600" b="1" dirty="0">
                <a:latin typeface="Arial" panose="020B0604020202020204" pitchFamily="34" charset="0"/>
                <a:cs typeface="Arial" panose="020B0604020202020204" pitchFamily="34" charset="0"/>
              </a:rPr>
              <a:t>You need to formulate </a:t>
            </a:r>
            <a:br>
              <a:rPr lang="en-US" sz="16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a foreground question</a:t>
            </a:r>
          </a:p>
          <a:p>
            <a:pPr algn="ctr">
              <a:buNone/>
            </a:pPr>
            <a:r>
              <a:rPr lang="en-US" sz="1600" b="1" dirty="0">
                <a:latin typeface="Arial" panose="020B0604020202020204" pitchFamily="34" charset="0"/>
                <a:cs typeface="Arial" panose="020B0604020202020204" pitchFamily="34" charset="0"/>
              </a:rPr>
              <a:t>in the PICO Format</a:t>
            </a:r>
          </a:p>
        </p:txBody>
      </p:sp>
      <p:sp>
        <p:nvSpPr>
          <p:cNvPr id="7" name="Rectangle 6"/>
          <p:cNvSpPr/>
          <p:nvPr/>
        </p:nvSpPr>
        <p:spPr>
          <a:xfrm>
            <a:off x="3481592" y="4453971"/>
            <a:ext cx="2946400" cy="923330"/>
          </a:xfrm>
          <a:prstGeom prst="rect">
            <a:avLst/>
          </a:prstGeom>
        </p:spPr>
        <p:txBody>
          <a:bodyPr wrap="square">
            <a:spAutoFit/>
          </a:bodyPr>
          <a:lstStyle/>
          <a:p>
            <a:pPr algn="ctr">
              <a:buNone/>
            </a:pPr>
            <a:r>
              <a:rPr lang="en-US" dirty="0">
                <a:latin typeface="Arial" panose="020B0604020202020204" pitchFamily="34" charset="0"/>
                <a:cs typeface="Arial" panose="020B0604020202020204" pitchFamily="34" charset="0"/>
              </a:rPr>
              <a:t>“Resident Questions”</a:t>
            </a:r>
          </a:p>
          <a:p>
            <a:pPr algn="ctr">
              <a:buNone/>
            </a:pPr>
            <a:r>
              <a:rPr lang="en-US" dirty="0">
                <a:latin typeface="Arial" panose="020B0604020202020204" pitchFamily="34" charset="0"/>
                <a:cs typeface="Arial" panose="020B0604020202020204" pitchFamily="34" charset="0"/>
              </a:rPr>
              <a:t>e.g., appropriate steps in workup and management</a:t>
            </a:r>
          </a:p>
        </p:txBody>
      </p:sp>
      <p:sp>
        <p:nvSpPr>
          <p:cNvPr id="9" name="Rectangle 8"/>
          <p:cNvSpPr/>
          <p:nvPr/>
        </p:nvSpPr>
        <p:spPr>
          <a:xfrm>
            <a:off x="138548" y="4453971"/>
            <a:ext cx="3289924" cy="923330"/>
          </a:xfrm>
          <a:prstGeom prst="rect">
            <a:avLst/>
          </a:prstGeom>
        </p:spPr>
        <p:txBody>
          <a:bodyPr wrap="square">
            <a:spAutoFit/>
          </a:bodyPr>
          <a:lstStyle/>
          <a:p>
            <a:pPr algn="ctr">
              <a:buNone/>
            </a:pPr>
            <a:r>
              <a:rPr lang="en-US" dirty="0">
                <a:latin typeface="Arial" panose="020B0604020202020204" pitchFamily="34" charset="0"/>
                <a:cs typeface="Arial" panose="020B0604020202020204" pitchFamily="34" charset="0"/>
              </a:rPr>
              <a:t>“Medical Student Questions”</a:t>
            </a:r>
          </a:p>
          <a:p>
            <a:pPr algn="ctr">
              <a:buNone/>
            </a:pPr>
            <a:r>
              <a:rPr lang="en-US" dirty="0">
                <a:latin typeface="Arial" panose="020B0604020202020204" pitchFamily="34" charset="0"/>
                <a:cs typeface="Arial" panose="020B0604020202020204" pitchFamily="34" charset="0"/>
              </a:rPr>
              <a:t>e.g., etiology, </a:t>
            </a:r>
            <a:r>
              <a:rPr lang="en-US" dirty="0" err="1">
                <a:latin typeface="Arial" panose="020B0604020202020204" pitchFamily="34" charset="0"/>
                <a:cs typeface="Arial" panose="020B0604020202020204" pitchFamily="34" charset="0"/>
              </a:rPr>
              <a:t>pathophys</a:t>
            </a:r>
            <a:r>
              <a:rPr lang="en-US" dirty="0">
                <a:latin typeface="Arial" panose="020B0604020202020204" pitchFamily="34" charset="0"/>
                <a:cs typeface="Arial" panose="020B0604020202020204" pitchFamily="34" charset="0"/>
              </a:rPr>
              <a:t>, pharmacology</a:t>
            </a:r>
          </a:p>
        </p:txBody>
      </p:sp>
    </p:spTree>
    <p:extLst>
      <p:ext uri="{BB962C8B-B14F-4D97-AF65-F5344CB8AC3E}">
        <p14:creationId xmlns:p14="http://schemas.microsoft.com/office/powerpoint/2010/main" val="138748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PICO Question Components</a:t>
            </a:r>
          </a:p>
        </p:txBody>
      </p:sp>
      <p:sp>
        <p:nvSpPr>
          <p:cNvPr id="4" name="Content Placeholder 3"/>
          <p:cNvSpPr>
            <a:spLocks noGrp="1"/>
          </p:cNvSpPr>
          <p:nvPr>
            <p:ph idx="1"/>
          </p:nvPr>
        </p:nvSpPr>
        <p:spPr>
          <a:xfrm>
            <a:off x="2377440" y="1246909"/>
            <a:ext cx="6492240" cy="4627161"/>
          </a:xfrm>
        </p:spPr>
        <p:txBody>
          <a:bodyPr>
            <a:noAutofit/>
          </a:bodyPr>
          <a:lstStyle/>
          <a:p>
            <a:r>
              <a:rPr lang="en-US" sz="2000" dirty="0"/>
              <a:t>Problem and Population</a:t>
            </a:r>
          </a:p>
          <a:p>
            <a:pPr lvl="1"/>
            <a:r>
              <a:rPr lang="en-US" sz="1800" dirty="0"/>
              <a:t>What is the disease or condition?</a:t>
            </a:r>
          </a:p>
          <a:p>
            <a:pPr lvl="1"/>
            <a:r>
              <a:rPr lang="en-US" sz="1800" dirty="0"/>
              <a:t>What are the important characteristics of my patient?</a:t>
            </a:r>
          </a:p>
          <a:p>
            <a:r>
              <a:rPr lang="en-US" sz="2000" dirty="0"/>
              <a:t>Intervention</a:t>
            </a:r>
          </a:p>
          <a:p>
            <a:pPr lvl="1"/>
            <a:r>
              <a:rPr lang="en-US" sz="1800" dirty="0"/>
              <a:t>What is the intervention I am looking for?</a:t>
            </a:r>
          </a:p>
          <a:p>
            <a:pPr lvl="1"/>
            <a:r>
              <a:rPr lang="en-US" sz="1800" dirty="0"/>
              <a:t>Is it realistic (availability, cost, convenience, etc)? </a:t>
            </a:r>
          </a:p>
          <a:p>
            <a:pPr lvl="1"/>
            <a:r>
              <a:rPr lang="en-US" sz="1800" dirty="0"/>
              <a:t>Is this different from how I currently practice?</a:t>
            </a:r>
          </a:p>
          <a:p>
            <a:r>
              <a:rPr lang="en-US" sz="2000" dirty="0"/>
              <a:t>Comparison</a:t>
            </a:r>
          </a:p>
          <a:p>
            <a:pPr lvl="1"/>
            <a:r>
              <a:rPr lang="en-US" sz="1800" dirty="0"/>
              <a:t>What is the alternative to the intervention?</a:t>
            </a:r>
          </a:p>
          <a:p>
            <a:r>
              <a:rPr lang="en-US" sz="2000" dirty="0"/>
              <a:t>Outcome</a:t>
            </a:r>
          </a:p>
          <a:p>
            <a:pPr lvl="1"/>
            <a:r>
              <a:rPr lang="en-US" sz="1800" dirty="0"/>
              <a:t>Is it something patients care about?</a:t>
            </a:r>
          </a:p>
          <a:p>
            <a:pPr lvl="1"/>
            <a:r>
              <a:rPr lang="en-US" sz="1800" dirty="0"/>
              <a:t>Or is it something only physiologists/pharmacists care about?</a:t>
            </a:r>
          </a:p>
        </p:txBody>
      </p:sp>
      <p:sp>
        <p:nvSpPr>
          <p:cNvPr id="8" name="Text Placeholder 7"/>
          <p:cNvSpPr>
            <a:spLocks noGrp="1"/>
          </p:cNvSpPr>
          <p:nvPr>
            <p:ph type="body" sz="quarter" idx="10"/>
          </p:nvPr>
        </p:nvSpPr>
        <p:spPr/>
        <p:txBody>
          <a:bodyPr/>
          <a:lstStyle/>
          <a:p>
            <a:pPr lvl="0">
              <a:spcBef>
                <a:spcPct val="20000"/>
              </a:spcBef>
              <a:buClr>
                <a:srgbClr val="C0504D"/>
              </a:buClr>
              <a:defRPr/>
            </a:pPr>
            <a:r>
              <a:rPr lang="en-US" dirty="0">
                <a:solidFill>
                  <a:prstClr val="black"/>
                </a:solidFill>
                <a:latin typeface="Arial" panose="020B0604020202020204" pitchFamily="34" charset="0"/>
                <a:cs typeface="Arial" panose="020B0604020202020204" pitchFamily="34" charset="0"/>
              </a:rPr>
              <a:t>(Jackson, 2006; Flaherty, 2004)</a:t>
            </a:r>
          </a:p>
        </p:txBody>
      </p:sp>
      <p:grpSp>
        <p:nvGrpSpPr>
          <p:cNvPr id="17" name="Group 16"/>
          <p:cNvGrpSpPr/>
          <p:nvPr/>
        </p:nvGrpSpPr>
        <p:grpSpPr>
          <a:xfrm>
            <a:off x="640080" y="1600200"/>
            <a:ext cx="1473201" cy="4031959"/>
            <a:chOff x="888999" y="1600200"/>
            <a:chExt cx="1473201" cy="4031959"/>
          </a:xfrm>
        </p:grpSpPr>
        <p:sp>
          <p:nvSpPr>
            <p:cNvPr id="3" name="Isosceles Triangle 2"/>
            <p:cNvSpPr/>
            <p:nvPr/>
          </p:nvSpPr>
          <p:spPr>
            <a:xfrm rot="10800000">
              <a:off x="888999" y="1600200"/>
              <a:ext cx="1473201" cy="1066800"/>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996949" y="4445000"/>
              <a:ext cx="1257300" cy="1187159"/>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solidFill>
                    <a:schemeClr val="tx1"/>
                  </a:solidFill>
                  <a:latin typeface="Arial" panose="020B0604020202020204" pitchFamily="34" charset="0"/>
                  <a:cs typeface="Arial" panose="020B0604020202020204" pitchFamily="34" charset="0"/>
                </a:rPr>
                <a:t>O</a:t>
              </a:r>
            </a:p>
          </p:txBody>
        </p:sp>
        <p:sp>
          <p:nvSpPr>
            <p:cNvPr id="5" name="Oval 4"/>
            <p:cNvSpPr/>
            <p:nvPr/>
          </p:nvSpPr>
          <p:spPr>
            <a:xfrm>
              <a:off x="952499" y="2895759"/>
              <a:ext cx="1346200" cy="1219041"/>
            </a:xfrm>
            <a:prstGeom prst="ellips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2800" b="1" dirty="0">
                  <a:solidFill>
                    <a:schemeClr val="tx1"/>
                  </a:solidFill>
                  <a:latin typeface="Arial" panose="020B0604020202020204" pitchFamily="34" charset="0"/>
                  <a:cs typeface="Arial" panose="020B0604020202020204" pitchFamily="34" charset="0"/>
                </a:rPr>
                <a:t>I    C</a:t>
              </a:r>
            </a:p>
          </p:txBody>
        </p:sp>
        <p:sp>
          <p:nvSpPr>
            <p:cNvPr id="7" name="TextBox 6"/>
            <p:cNvSpPr txBox="1"/>
            <p:nvPr/>
          </p:nvSpPr>
          <p:spPr>
            <a:xfrm>
              <a:off x="1473199" y="1776740"/>
              <a:ext cx="304800"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P</a:t>
              </a:r>
            </a:p>
          </p:txBody>
        </p:sp>
        <p:cxnSp>
          <p:nvCxnSpPr>
            <p:cNvPr id="12" name="Straight Connector 11"/>
            <p:cNvCxnSpPr>
              <a:stCxn id="5" idx="0"/>
              <a:endCxn id="5" idx="4"/>
            </p:cNvCxnSpPr>
            <p:nvPr/>
          </p:nvCxnSpPr>
          <p:spPr>
            <a:xfrm>
              <a:off x="1625599" y="2895759"/>
              <a:ext cx="0" cy="12190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6" idx="0"/>
              <a:endCxn id="6" idx="2"/>
            </p:cNvCxnSpPr>
            <p:nvPr/>
          </p:nvCxnSpPr>
          <p:spPr>
            <a:xfrm>
              <a:off x="1625599" y="4445000"/>
              <a:ext cx="0" cy="118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952499" y="5038580"/>
              <a:ext cx="1257300" cy="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59954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up)">
                                      <p:cBhvr>
                                        <p:cTn id="7" dur="500"/>
                                        <p:tgtEl>
                                          <p:spTgt spid="4">
                                            <p:txEl>
                                              <p:pRg st="0" end="0"/>
                                            </p:tx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wipe(up)">
                                      <p:cBhvr>
                                        <p:cTn id="10" dur="500"/>
                                        <p:tgtEl>
                                          <p:spTgt spid="4">
                                            <p:txEl>
                                              <p:pRg st="1" end="1"/>
                                            </p:tx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wipe(up)">
                                      <p:cBhvr>
                                        <p:cTn id="13" dur="500"/>
                                        <p:tgtEl>
                                          <p:spTgt spid="4">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txEl>
                                              <p:pRg st="3" end="3"/>
                                            </p:txEl>
                                          </p:spTgt>
                                        </p:tgtEl>
                                        <p:attrNameLst>
                                          <p:attrName>style.visibility</p:attrName>
                                        </p:attrNameLst>
                                      </p:cBhvr>
                                      <p:to>
                                        <p:strVal val="visible"/>
                                      </p:to>
                                    </p:set>
                                    <p:animEffect transition="in" filter="wipe(up)">
                                      <p:cBhvr>
                                        <p:cTn id="18" dur="500"/>
                                        <p:tgtEl>
                                          <p:spTgt spid="4">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txEl>
                                              <p:pRg st="4" end="4"/>
                                            </p:txEl>
                                          </p:spTgt>
                                        </p:tgtEl>
                                        <p:attrNameLst>
                                          <p:attrName>style.visibility</p:attrName>
                                        </p:attrNameLst>
                                      </p:cBhvr>
                                      <p:to>
                                        <p:strVal val="visible"/>
                                      </p:to>
                                    </p:set>
                                    <p:animEffect transition="in" filter="wipe(up)">
                                      <p:cBhvr>
                                        <p:cTn id="21" dur="500"/>
                                        <p:tgtEl>
                                          <p:spTgt spid="4">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txEl>
                                              <p:pRg st="5" end="5"/>
                                            </p:txEl>
                                          </p:spTgt>
                                        </p:tgtEl>
                                        <p:attrNameLst>
                                          <p:attrName>style.visibility</p:attrName>
                                        </p:attrNameLst>
                                      </p:cBhvr>
                                      <p:to>
                                        <p:strVal val="visible"/>
                                      </p:to>
                                    </p:set>
                                    <p:animEffect transition="in" filter="wipe(up)">
                                      <p:cBhvr>
                                        <p:cTn id="24" dur="500"/>
                                        <p:tgtEl>
                                          <p:spTgt spid="4">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wipe(up)">
                                      <p:cBhvr>
                                        <p:cTn id="27" dur="500"/>
                                        <p:tgtEl>
                                          <p:spTgt spid="4">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up)">
                                      <p:cBhvr>
                                        <p:cTn id="32" dur="500"/>
                                        <p:tgtEl>
                                          <p:spTgt spid="4">
                                            <p:txEl>
                                              <p:pRg st="7" end="7"/>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wipe(up)">
                                      <p:cBhvr>
                                        <p:cTn id="35" dur="500"/>
                                        <p:tgtEl>
                                          <p:spTgt spid="4">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Effect transition="in" filter="wipe(up)">
                                      <p:cBhvr>
                                        <p:cTn id="40" dur="500"/>
                                        <p:tgtEl>
                                          <p:spTgt spid="4">
                                            <p:txEl>
                                              <p:pRg st="9" end="9"/>
                                            </p:txEl>
                                          </p:spTgt>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wipe(up)">
                                      <p:cBhvr>
                                        <p:cTn id="43" dur="500"/>
                                        <p:tgtEl>
                                          <p:spTgt spid="4">
                                            <p:txEl>
                                              <p:pRg st="10" end="10"/>
                                            </p:txEl>
                                          </p:spTgt>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4">
                                            <p:txEl>
                                              <p:pRg st="11" end="11"/>
                                            </p:txEl>
                                          </p:spTgt>
                                        </p:tgtEl>
                                        <p:attrNameLst>
                                          <p:attrName>style.visibility</p:attrName>
                                        </p:attrNameLst>
                                      </p:cBhvr>
                                      <p:to>
                                        <p:strVal val="visible"/>
                                      </p:to>
                                    </p:set>
                                    <p:animEffect transition="in" filter="wipe(up)">
                                      <p:cBhvr>
                                        <p:cTn id="46"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628" y="274638"/>
            <a:ext cx="8994371" cy="1143000"/>
          </a:xfrm>
        </p:spPr>
        <p:txBody>
          <a:bodyPr anchor="t">
            <a:noAutofit/>
          </a:bodyPr>
          <a:lstStyle/>
          <a:p>
            <a:r>
              <a:rPr lang="en-US" i="1" dirty="0"/>
              <a:t>How Do I Develop a Clinical Question?</a:t>
            </a:r>
          </a:p>
        </p:txBody>
      </p:sp>
      <p:sp>
        <p:nvSpPr>
          <p:cNvPr id="3" name="Content Placeholder 2"/>
          <p:cNvSpPr>
            <a:spLocks noGrp="1"/>
          </p:cNvSpPr>
          <p:nvPr>
            <p:ph idx="1"/>
          </p:nvPr>
        </p:nvSpPr>
        <p:spPr>
          <a:xfrm>
            <a:off x="228600" y="1014154"/>
            <a:ext cx="8686800" cy="4643786"/>
          </a:xfrm>
        </p:spPr>
        <p:txBody>
          <a:bodyPr>
            <a:noAutofit/>
          </a:bodyPr>
          <a:lstStyle/>
          <a:p>
            <a:pPr marL="514350" indent="-514350" algn="ctr">
              <a:buNone/>
            </a:pPr>
            <a:r>
              <a:rPr lang="en-US" sz="2800" u="sng" dirty="0"/>
              <a:t>Focusing the PICO question</a:t>
            </a:r>
          </a:p>
          <a:p>
            <a:pPr marL="514350" indent="-514350">
              <a:buFont typeface="+mj-lt"/>
              <a:buAutoNum type="arabicPeriod"/>
            </a:pPr>
            <a:r>
              <a:rPr lang="en-US" sz="2400" dirty="0"/>
              <a:t>Population</a:t>
            </a:r>
          </a:p>
          <a:p>
            <a:pPr marL="971550" lvl="1" indent="-514350"/>
            <a:r>
              <a:rPr lang="en-US" sz="2000" dirty="0"/>
              <a:t>Starting with your patient, ask "How would I describe a group of patients similar to mine?" </a:t>
            </a:r>
          </a:p>
          <a:p>
            <a:pPr marL="971550" lvl="1" indent="-514350"/>
            <a:r>
              <a:rPr lang="en-US" sz="2000" dirty="0"/>
              <a:t>Be precise but brief.</a:t>
            </a:r>
          </a:p>
          <a:p>
            <a:pPr marL="514350" indent="-514350">
              <a:buFont typeface="+mj-lt"/>
              <a:buAutoNum type="arabicPeriod"/>
            </a:pPr>
            <a:r>
              <a:rPr lang="en-US" sz="2400" dirty="0"/>
              <a:t>Intervention/Comparison</a:t>
            </a:r>
          </a:p>
          <a:p>
            <a:pPr marL="971550" lvl="1" indent="-514350"/>
            <a:r>
              <a:rPr lang="en-US" sz="2000" dirty="0"/>
              <a:t>Ask “What is the main intervention I am considering?”</a:t>
            </a:r>
          </a:p>
          <a:p>
            <a:pPr marL="971550" lvl="1" indent="-514350"/>
            <a:r>
              <a:rPr lang="en-US" sz="2000" dirty="0"/>
              <a:t>and “What is the main comparison/control?”</a:t>
            </a:r>
          </a:p>
          <a:p>
            <a:pPr marL="971550" lvl="1" indent="-514350"/>
            <a:r>
              <a:rPr lang="en-US" sz="2000" dirty="0"/>
              <a:t>Be specific, but consider feasible alternatives.</a:t>
            </a:r>
          </a:p>
          <a:p>
            <a:pPr marL="514350" indent="-514350">
              <a:buFont typeface="+mj-lt"/>
              <a:buAutoNum type="arabicPeriod"/>
            </a:pPr>
            <a:r>
              <a:rPr lang="en-US" sz="2400" dirty="0"/>
              <a:t>Outcomes</a:t>
            </a:r>
          </a:p>
          <a:p>
            <a:pPr marL="971550" lvl="1" indent="-514350"/>
            <a:r>
              <a:rPr lang="en-US" sz="2000" dirty="0"/>
              <a:t>Ask "What can I hope to accomplish?" or "What could this exposure really affect?“</a:t>
            </a:r>
          </a:p>
          <a:p>
            <a:pPr marL="971550" lvl="1" indent="-514350"/>
            <a:r>
              <a:rPr lang="en-US" sz="2000" dirty="0"/>
              <a:t>Select patient-oriented outcomes instead of “the numbers”</a:t>
            </a:r>
          </a:p>
          <a:p>
            <a:pPr marL="514350" indent="-514350">
              <a:spcAft>
                <a:spcPts val="600"/>
              </a:spcAft>
              <a:buFont typeface="+mj-lt"/>
              <a:buAutoNum type="arabicPeriod"/>
            </a:pPr>
            <a:endParaRPr lang="en-US" sz="2400" dirty="0"/>
          </a:p>
        </p:txBody>
      </p:sp>
      <p:sp>
        <p:nvSpPr>
          <p:cNvPr id="5" name="Text Placeholder 4"/>
          <p:cNvSpPr>
            <a:spLocks noGrp="1"/>
          </p:cNvSpPr>
          <p:nvPr>
            <p:ph type="body" sz="quarter" idx="10"/>
          </p:nvPr>
        </p:nvSpPr>
        <p:spPr>
          <a:xfrm>
            <a:off x="6432550" y="5355004"/>
            <a:ext cx="2711450" cy="358775"/>
          </a:xfrm>
        </p:spPr>
        <p:txBody>
          <a:bodyPr/>
          <a:lstStyle/>
          <a:p>
            <a:pPr lvl="0">
              <a:spcBef>
                <a:spcPct val="20000"/>
              </a:spcBef>
              <a:buClr>
                <a:srgbClr val="C0504D"/>
              </a:buClr>
              <a:defRPr/>
            </a:pPr>
            <a:r>
              <a:rPr lang="en-US" dirty="0">
                <a:solidFill>
                  <a:prstClr val="black"/>
                </a:solidFill>
              </a:rPr>
              <a:t>(University of Oxford EBM Tools)</a:t>
            </a:r>
            <a:endParaRPr lang="en-US" dirty="0"/>
          </a:p>
        </p:txBody>
      </p:sp>
    </p:spTree>
    <p:extLst>
      <p:ext uri="{BB962C8B-B14F-4D97-AF65-F5344CB8AC3E}">
        <p14:creationId xmlns:p14="http://schemas.microsoft.com/office/powerpoint/2010/main" val="1966610535"/>
      </p:ext>
    </p:extLst>
  </p:cSld>
  <p:clrMapOvr>
    <a:masterClrMapping/>
  </p:clrMapOvr>
</p:sld>
</file>

<file path=ppt/theme/theme1.xml><?xml version="1.0" encoding="utf-8"?>
<a:theme xmlns:a="http://schemas.openxmlformats.org/drawingml/2006/main" name="RCR_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RCR_Powerpoint</Template>
  <TotalTime>8767</TotalTime>
  <Words>5076</Words>
  <Application>Microsoft Office PowerPoint</Application>
  <PresentationFormat>On-screen Show (4:3)</PresentationFormat>
  <Paragraphs>511</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Symbol</vt:lpstr>
      <vt:lpstr>RCR_Powerpoint</vt:lpstr>
      <vt:lpstr>Developing Clinical Questions</vt:lpstr>
      <vt:lpstr>Introductory Case:</vt:lpstr>
      <vt:lpstr>By the End of This Session, You Will be Able to:</vt:lpstr>
      <vt:lpstr>So, How Do I Develop a  Clinical Question?</vt:lpstr>
      <vt:lpstr>Intro Case: Background Question Brainstorming</vt:lpstr>
      <vt:lpstr>So, How Do I Develop a  Clinical Question?</vt:lpstr>
      <vt:lpstr>Information Mastery Resources, by Type:</vt:lpstr>
      <vt:lpstr>The PICO Question Components</vt:lpstr>
      <vt:lpstr>How Do I Develop a Clinical Question?</vt:lpstr>
      <vt:lpstr>Intro Case: Foreground PICO  Question Brainstorming</vt:lpstr>
      <vt:lpstr>The Patient is What Matters</vt:lpstr>
      <vt:lpstr>Characteristics of DOEs and POEMs</vt:lpstr>
      <vt:lpstr>Examples of DOEs and POEMs</vt:lpstr>
      <vt:lpstr>Examples of DOEs and POEMs</vt:lpstr>
      <vt:lpstr>Develop a DOE and a POEM for: Acute Otitis Media</vt:lpstr>
      <vt:lpstr>Introductory PICO Question</vt:lpstr>
      <vt:lpstr>Possible POEM Alternatives:</vt:lpstr>
      <vt:lpstr>Alternate Clinical Queries</vt:lpstr>
      <vt:lpstr>For the Next Three Cases, You Are Divided Up to Formulate the Following:</vt:lpstr>
      <vt:lpstr>Case 1:</vt:lpstr>
      <vt:lpstr>Case 2:</vt:lpstr>
      <vt:lpstr>Case 3:</vt:lpstr>
      <vt:lpstr>How Do I Develop a Clinical Question?</vt:lpstr>
      <vt:lpstr>Recount a Challenging Case  From the Past Few Weeks</vt:lpstr>
      <vt:lpstr>PICO Question—Case</vt:lpstr>
      <vt:lpstr>Your Challenge</vt:lpstr>
      <vt:lpstr>Foreground Question Searches</vt:lpstr>
      <vt:lpstr>“The Usefulness Equation”</vt:lpstr>
      <vt:lpstr>Information Mastery Resources</vt:lpstr>
      <vt:lpstr>Shared Decision-Making</vt:lpstr>
      <vt:lpstr>Congratulations! You Are Now Able To:</vt:lpstr>
      <vt:lpstr>Resources</vt:lpstr>
      <vt:lpstr>References</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STFM201</dc:creator>
  <cp:lastModifiedBy>Amy Schiska-Lombard</cp:lastModifiedBy>
  <cp:revision>363</cp:revision>
  <dcterms:created xsi:type="dcterms:W3CDTF">2013-12-29T06:30:25Z</dcterms:created>
  <dcterms:modified xsi:type="dcterms:W3CDTF">2021-06-02T19:28:40Z</dcterms:modified>
</cp:coreProperties>
</file>