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65"/>
  </p:notesMasterIdLst>
  <p:sldIdLst>
    <p:sldId id="256" r:id="rId5"/>
    <p:sldId id="257" r:id="rId6"/>
    <p:sldId id="258" r:id="rId7"/>
    <p:sldId id="289" r:id="rId8"/>
    <p:sldId id="366" r:id="rId9"/>
    <p:sldId id="292" r:id="rId10"/>
    <p:sldId id="298" r:id="rId11"/>
    <p:sldId id="299" r:id="rId12"/>
    <p:sldId id="293" r:id="rId13"/>
    <p:sldId id="301" r:id="rId14"/>
    <p:sldId id="294" r:id="rId15"/>
    <p:sldId id="303" r:id="rId16"/>
    <p:sldId id="367" r:id="rId17"/>
    <p:sldId id="295" r:id="rId18"/>
    <p:sldId id="305" r:id="rId19"/>
    <p:sldId id="306" r:id="rId20"/>
    <p:sldId id="312" r:id="rId21"/>
    <p:sldId id="307" r:id="rId22"/>
    <p:sldId id="313" r:id="rId23"/>
    <p:sldId id="314" r:id="rId24"/>
    <p:sldId id="308" r:id="rId25"/>
    <p:sldId id="315" r:id="rId26"/>
    <p:sldId id="316" r:id="rId27"/>
    <p:sldId id="309" r:id="rId28"/>
    <p:sldId id="317" r:id="rId29"/>
    <p:sldId id="318" r:id="rId30"/>
    <p:sldId id="310" r:id="rId31"/>
    <p:sldId id="319" r:id="rId32"/>
    <p:sldId id="320" r:id="rId33"/>
    <p:sldId id="321" r:id="rId34"/>
    <p:sldId id="326" r:id="rId35"/>
    <p:sldId id="327" r:id="rId36"/>
    <p:sldId id="368" r:id="rId37"/>
    <p:sldId id="322" r:id="rId38"/>
    <p:sldId id="329" r:id="rId39"/>
    <p:sldId id="323" r:id="rId40"/>
    <p:sldId id="331" r:id="rId41"/>
    <p:sldId id="324" r:id="rId42"/>
    <p:sldId id="333" r:id="rId43"/>
    <p:sldId id="325" r:id="rId44"/>
    <p:sldId id="335" r:id="rId45"/>
    <p:sldId id="336" r:id="rId46"/>
    <p:sldId id="341" r:id="rId47"/>
    <p:sldId id="342" r:id="rId48"/>
    <p:sldId id="337" r:id="rId49"/>
    <p:sldId id="343" r:id="rId50"/>
    <p:sldId id="344" r:id="rId51"/>
    <p:sldId id="338" r:id="rId52"/>
    <p:sldId id="345" r:id="rId53"/>
    <p:sldId id="346" r:id="rId54"/>
    <p:sldId id="339" r:id="rId55"/>
    <p:sldId id="348" r:id="rId56"/>
    <p:sldId id="349" r:id="rId57"/>
    <p:sldId id="350" r:id="rId58"/>
    <p:sldId id="340" r:id="rId59"/>
    <p:sldId id="370" r:id="rId60"/>
    <p:sldId id="372" r:id="rId61"/>
    <p:sldId id="288" r:id="rId62"/>
    <p:sldId id="287" r:id="rId63"/>
    <p:sldId id="28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646278-4864-19FD-429C-DEAEF31419D0}" name="Rahman, Habibur" initials="RH" userId="S::rahmanh@upmc.edu::c63d823c-23a6-4128-9217-77f8039a4b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46215-6CA9-4342-A0DB-33262450CDA6}" v="26" dt="2022-12-08T18:54:58.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li, Gregory" userId="89570b03-d328-425c-b25f-9a41093a394a" providerId="ADAL" clId="{CDF46215-6CA9-4342-A0DB-33262450CDA6}"/>
    <pc:docChg chg="undo redo custSel addSld delSld modSld sldOrd">
      <pc:chgData name="Castelli, Gregory" userId="89570b03-d328-425c-b25f-9a41093a394a" providerId="ADAL" clId="{CDF46215-6CA9-4342-A0DB-33262450CDA6}" dt="2022-12-08T18:56:00.124" v="1311"/>
      <pc:docMkLst>
        <pc:docMk/>
      </pc:docMkLst>
      <pc:sldChg chg="modSp mod">
        <pc:chgData name="Castelli, Gregory" userId="89570b03-d328-425c-b25f-9a41093a394a" providerId="ADAL" clId="{CDF46215-6CA9-4342-A0DB-33262450CDA6}" dt="2022-12-05T16:11:55.799" v="97" actId="20577"/>
        <pc:sldMkLst>
          <pc:docMk/>
          <pc:sldMk cId="4108389374" sldId="256"/>
        </pc:sldMkLst>
        <pc:spChg chg="mod">
          <ac:chgData name="Castelli, Gregory" userId="89570b03-d328-425c-b25f-9a41093a394a" providerId="ADAL" clId="{CDF46215-6CA9-4342-A0DB-33262450CDA6}" dt="2022-12-05T16:11:55.799" v="97" actId="20577"/>
          <ac:spMkLst>
            <pc:docMk/>
            <pc:sldMk cId="4108389374" sldId="256"/>
            <ac:spMk id="3" creationId="{00000000-0000-0000-0000-000000000000}"/>
          </ac:spMkLst>
        </pc:spChg>
      </pc:sldChg>
      <pc:sldChg chg="modSp mod">
        <pc:chgData name="Castelli, Gregory" userId="89570b03-d328-425c-b25f-9a41093a394a" providerId="ADAL" clId="{CDF46215-6CA9-4342-A0DB-33262450CDA6}" dt="2022-12-05T16:46:09.057" v="141" actId="20577"/>
        <pc:sldMkLst>
          <pc:docMk/>
          <pc:sldMk cId="2824332112" sldId="298"/>
        </pc:sldMkLst>
        <pc:spChg chg="mod">
          <ac:chgData name="Castelli, Gregory" userId="89570b03-d328-425c-b25f-9a41093a394a" providerId="ADAL" clId="{CDF46215-6CA9-4342-A0DB-33262450CDA6}" dt="2022-12-05T16:46:09.057" v="141" actId="20577"/>
          <ac:spMkLst>
            <pc:docMk/>
            <pc:sldMk cId="2824332112" sldId="298"/>
            <ac:spMk id="9" creationId="{00000000-0000-0000-0000-000000000000}"/>
          </ac:spMkLst>
        </pc:spChg>
      </pc:sldChg>
      <pc:sldChg chg="modSp mod">
        <pc:chgData name="Castelli, Gregory" userId="89570b03-d328-425c-b25f-9a41093a394a" providerId="ADAL" clId="{CDF46215-6CA9-4342-A0DB-33262450CDA6}" dt="2022-12-05T16:46:14.979" v="142"/>
        <pc:sldMkLst>
          <pc:docMk/>
          <pc:sldMk cId="3554266274" sldId="299"/>
        </pc:sldMkLst>
        <pc:spChg chg="mod">
          <ac:chgData name="Castelli, Gregory" userId="89570b03-d328-425c-b25f-9a41093a394a" providerId="ADAL" clId="{CDF46215-6CA9-4342-A0DB-33262450CDA6}" dt="2022-12-05T16:46:14.979" v="142"/>
          <ac:spMkLst>
            <pc:docMk/>
            <pc:sldMk cId="3554266274" sldId="299"/>
            <ac:spMk id="9" creationId="{00000000-0000-0000-0000-000000000000}"/>
          </ac:spMkLst>
        </pc:spChg>
      </pc:sldChg>
      <pc:sldChg chg="modSp mod">
        <pc:chgData name="Castelli, Gregory" userId="89570b03-d328-425c-b25f-9a41093a394a" providerId="ADAL" clId="{CDF46215-6CA9-4342-A0DB-33262450CDA6}" dt="2022-12-05T16:47:15.905" v="173" actId="20577"/>
        <pc:sldMkLst>
          <pc:docMk/>
          <pc:sldMk cId="3554266274" sldId="301"/>
        </pc:sldMkLst>
        <pc:spChg chg="mod">
          <ac:chgData name="Castelli, Gregory" userId="89570b03-d328-425c-b25f-9a41093a394a" providerId="ADAL" clId="{CDF46215-6CA9-4342-A0DB-33262450CDA6}" dt="2022-12-05T16:47:15.905" v="173" actId="20577"/>
          <ac:spMkLst>
            <pc:docMk/>
            <pc:sldMk cId="3554266274" sldId="301"/>
            <ac:spMk id="7" creationId="{00000000-0000-0000-0000-000000000000}"/>
          </ac:spMkLst>
        </pc:spChg>
        <pc:spChg chg="mod">
          <ac:chgData name="Castelli, Gregory" userId="89570b03-d328-425c-b25f-9a41093a394a" providerId="ADAL" clId="{CDF46215-6CA9-4342-A0DB-33262450CDA6}" dt="2022-12-05T16:46:49.434" v="143"/>
          <ac:spMkLst>
            <pc:docMk/>
            <pc:sldMk cId="3554266274" sldId="301"/>
            <ac:spMk id="9" creationId="{00000000-0000-0000-0000-000000000000}"/>
          </ac:spMkLst>
        </pc:spChg>
      </pc:sldChg>
      <pc:sldChg chg="modSp mod">
        <pc:chgData name="Castelli, Gregory" userId="89570b03-d328-425c-b25f-9a41093a394a" providerId="ADAL" clId="{CDF46215-6CA9-4342-A0DB-33262450CDA6}" dt="2022-12-05T17:41:01.619" v="385"/>
        <pc:sldMkLst>
          <pc:docMk/>
          <pc:sldMk cId="3554266274" sldId="303"/>
        </pc:sldMkLst>
        <pc:spChg chg="mod">
          <ac:chgData name="Castelli, Gregory" userId="89570b03-d328-425c-b25f-9a41093a394a" providerId="ADAL" clId="{CDF46215-6CA9-4342-A0DB-33262450CDA6}" dt="2022-12-05T17:40:49.463" v="381" actId="20577"/>
          <ac:spMkLst>
            <pc:docMk/>
            <pc:sldMk cId="3554266274" sldId="303"/>
            <ac:spMk id="7" creationId="{00000000-0000-0000-0000-000000000000}"/>
          </ac:spMkLst>
        </pc:spChg>
        <pc:spChg chg="mod">
          <ac:chgData name="Castelli, Gregory" userId="89570b03-d328-425c-b25f-9a41093a394a" providerId="ADAL" clId="{CDF46215-6CA9-4342-A0DB-33262450CDA6}" dt="2022-12-05T17:41:01.619" v="385"/>
          <ac:spMkLst>
            <pc:docMk/>
            <pc:sldMk cId="3554266274" sldId="303"/>
            <ac:spMk id="8" creationId="{00000000-0000-0000-0000-000000000000}"/>
          </ac:spMkLst>
        </pc:spChg>
      </pc:sldChg>
      <pc:sldChg chg="modSp mod">
        <pc:chgData name="Castelli, Gregory" userId="89570b03-d328-425c-b25f-9a41093a394a" providerId="ADAL" clId="{CDF46215-6CA9-4342-A0DB-33262450CDA6}" dt="2022-12-05T17:42:43.695" v="388"/>
        <pc:sldMkLst>
          <pc:docMk/>
          <pc:sldMk cId="3554266274" sldId="305"/>
        </pc:sldMkLst>
        <pc:spChg chg="mod">
          <ac:chgData name="Castelli, Gregory" userId="89570b03-d328-425c-b25f-9a41093a394a" providerId="ADAL" clId="{CDF46215-6CA9-4342-A0DB-33262450CDA6}" dt="2022-12-05T17:42:43.695" v="388"/>
          <ac:spMkLst>
            <pc:docMk/>
            <pc:sldMk cId="3554266274" sldId="305"/>
            <ac:spMk id="7" creationId="{00000000-0000-0000-0000-000000000000}"/>
          </ac:spMkLst>
        </pc:spChg>
      </pc:sldChg>
      <pc:sldChg chg="modSp mod">
        <pc:chgData name="Castelli, Gregory" userId="89570b03-d328-425c-b25f-9a41093a394a" providerId="ADAL" clId="{CDF46215-6CA9-4342-A0DB-33262450CDA6}" dt="2022-12-05T17:42:50.834" v="391"/>
        <pc:sldMkLst>
          <pc:docMk/>
          <pc:sldMk cId="3330443251" sldId="312"/>
        </pc:sldMkLst>
        <pc:spChg chg="mod">
          <ac:chgData name="Castelli, Gregory" userId="89570b03-d328-425c-b25f-9a41093a394a" providerId="ADAL" clId="{CDF46215-6CA9-4342-A0DB-33262450CDA6}" dt="2022-12-05T17:42:50.834" v="391"/>
          <ac:spMkLst>
            <pc:docMk/>
            <pc:sldMk cId="3330443251" sldId="312"/>
            <ac:spMk id="10" creationId="{00000000-0000-0000-0000-000000000000}"/>
          </ac:spMkLst>
        </pc:spChg>
      </pc:sldChg>
      <pc:sldChg chg="modSp mod">
        <pc:chgData name="Castelli, Gregory" userId="89570b03-d328-425c-b25f-9a41093a394a" providerId="ADAL" clId="{CDF46215-6CA9-4342-A0DB-33262450CDA6}" dt="2022-12-05T17:43:19.078" v="394"/>
        <pc:sldMkLst>
          <pc:docMk/>
          <pc:sldMk cId="2693177974" sldId="313"/>
        </pc:sldMkLst>
        <pc:spChg chg="mod">
          <ac:chgData name="Castelli, Gregory" userId="89570b03-d328-425c-b25f-9a41093a394a" providerId="ADAL" clId="{CDF46215-6CA9-4342-A0DB-33262450CDA6}" dt="2022-12-05T17:43:19.078" v="394"/>
          <ac:spMkLst>
            <pc:docMk/>
            <pc:sldMk cId="2693177974" sldId="313"/>
            <ac:spMk id="6" creationId="{00000000-0000-0000-0000-000000000000}"/>
          </ac:spMkLst>
        </pc:spChg>
      </pc:sldChg>
      <pc:sldChg chg="modSp mod">
        <pc:chgData name="Castelli, Gregory" userId="89570b03-d328-425c-b25f-9a41093a394a" providerId="ADAL" clId="{CDF46215-6CA9-4342-A0DB-33262450CDA6}" dt="2022-12-05T17:43:26.694" v="397"/>
        <pc:sldMkLst>
          <pc:docMk/>
          <pc:sldMk cId="3330443251" sldId="314"/>
        </pc:sldMkLst>
        <pc:spChg chg="mod">
          <ac:chgData name="Castelli, Gregory" userId="89570b03-d328-425c-b25f-9a41093a394a" providerId="ADAL" clId="{CDF46215-6CA9-4342-A0DB-33262450CDA6}" dt="2022-12-05T17:43:26.694" v="397"/>
          <ac:spMkLst>
            <pc:docMk/>
            <pc:sldMk cId="3330443251" sldId="314"/>
            <ac:spMk id="7" creationId="{00000000-0000-0000-0000-000000000000}"/>
          </ac:spMkLst>
        </pc:spChg>
      </pc:sldChg>
      <pc:sldChg chg="modSp mod">
        <pc:chgData name="Castelli, Gregory" userId="89570b03-d328-425c-b25f-9a41093a394a" providerId="ADAL" clId="{CDF46215-6CA9-4342-A0DB-33262450CDA6}" dt="2022-12-05T17:43:55.840" v="401"/>
        <pc:sldMkLst>
          <pc:docMk/>
          <pc:sldMk cId="2693177974" sldId="315"/>
        </pc:sldMkLst>
        <pc:spChg chg="mod">
          <ac:chgData name="Castelli, Gregory" userId="89570b03-d328-425c-b25f-9a41093a394a" providerId="ADAL" clId="{CDF46215-6CA9-4342-A0DB-33262450CDA6}" dt="2022-12-05T17:43:55.840" v="401"/>
          <ac:spMkLst>
            <pc:docMk/>
            <pc:sldMk cId="2693177974" sldId="315"/>
            <ac:spMk id="6" creationId="{00000000-0000-0000-0000-000000000000}"/>
          </ac:spMkLst>
        </pc:spChg>
      </pc:sldChg>
      <pc:sldChg chg="modSp mod">
        <pc:chgData name="Castelli, Gregory" userId="89570b03-d328-425c-b25f-9a41093a394a" providerId="ADAL" clId="{CDF46215-6CA9-4342-A0DB-33262450CDA6}" dt="2022-12-05T17:44:06.162" v="404"/>
        <pc:sldMkLst>
          <pc:docMk/>
          <pc:sldMk cId="3330443251" sldId="316"/>
        </pc:sldMkLst>
        <pc:spChg chg="mod">
          <ac:chgData name="Castelli, Gregory" userId="89570b03-d328-425c-b25f-9a41093a394a" providerId="ADAL" clId="{CDF46215-6CA9-4342-A0DB-33262450CDA6}" dt="2022-12-05T17:44:06.162" v="404"/>
          <ac:spMkLst>
            <pc:docMk/>
            <pc:sldMk cId="3330443251" sldId="316"/>
            <ac:spMk id="8" creationId="{00000000-0000-0000-0000-000000000000}"/>
          </ac:spMkLst>
        </pc:spChg>
      </pc:sldChg>
      <pc:sldChg chg="modSp mod">
        <pc:chgData name="Castelli, Gregory" userId="89570b03-d328-425c-b25f-9a41093a394a" providerId="ADAL" clId="{CDF46215-6CA9-4342-A0DB-33262450CDA6}" dt="2022-12-05T17:44:30.861" v="407"/>
        <pc:sldMkLst>
          <pc:docMk/>
          <pc:sldMk cId="2693177974" sldId="317"/>
        </pc:sldMkLst>
        <pc:spChg chg="mod">
          <ac:chgData name="Castelli, Gregory" userId="89570b03-d328-425c-b25f-9a41093a394a" providerId="ADAL" clId="{CDF46215-6CA9-4342-A0DB-33262450CDA6}" dt="2022-12-05T17:44:30.861" v="407"/>
          <ac:spMkLst>
            <pc:docMk/>
            <pc:sldMk cId="2693177974" sldId="317"/>
            <ac:spMk id="6" creationId="{00000000-0000-0000-0000-000000000000}"/>
          </ac:spMkLst>
        </pc:spChg>
      </pc:sldChg>
      <pc:sldChg chg="modSp mod">
        <pc:chgData name="Castelli, Gregory" userId="89570b03-d328-425c-b25f-9a41093a394a" providerId="ADAL" clId="{CDF46215-6CA9-4342-A0DB-33262450CDA6}" dt="2022-12-05T17:45:06.588" v="410"/>
        <pc:sldMkLst>
          <pc:docMk/>
          <pc:sldMk cId="3330443251" sldId="318"/>
        </pc:sldMkLst>
        <pc:spChg chg="mod">
          <ac:chgData name="Castelli, Gregory" userId="89570b03-d328-425c-b25f-9a41093a394a" providerId="ADAL" clId="{CDF46215-6CA9-4342-A0DB-33262450CDA6}" dt="2022-12-05T17:45:06.588" v="410"/>
          <ac:spMkLst>
            <pc:docMk/>
            <pc:sldMk cId="3330443251" sldId="318"/>
            <ac:spMk id="7" creationId="{00000000-0000-0000-0000-000000000000}"/>
          </ac:spMkLst>
        </pc:spChg>
      </pc:sldChg>
      <pc:sldChg chg="modSp mod">
        <pc:chgData name="Castelli, Gregory" userId="89570b03-d328-425c-b25f-9a41093a394a" providerId="ADAL" clId="{CDF46215-6CA9-4342-A0DB-33262450CDA6}" dt="2022-12-05T17:45:12.965" v="413"/>
        <pc:sldMkLst>
          <pc:docMk/>
          <pc:sldMk cId="2693177974" sldId="319"/>
        </pc:sldMkLst>
        <pc:spChg chg="mod">
          <ac:chgData name="Castelli, Gregory" userId="89570b03-d328-425c-b25f-9a41093a394a" providerId="ADAL" clId="{CDF46215-6CA9-4342-A0DB-33262450CDA6}" dt="2022-12-05T17:45:12.965" v="413"/>
          <ac:spMkLst>
            <pc:docMk/>
            <pc:sldMk cId="2693177974" sldId="319"/>
            <ac:spMk id="6" creationId="{00000000-0000-0000-0000-000000000000}"/>
          </ac:spMkLst>
        </pc:spChg>
      </pc:sldChg>
      <pc:sldChg chg="modSp mod">
        <pc:chgData name="Castelli, Gregory" userId="89570b03-d328-425c-b25f-9a41093a394a" providerId="ADAL" clId="{CDF46215-6CA9-4342-A0DB-33262450CDA6}" dt="2022-12-05T17:48:05.333" v="417" actId="20577"/>
        <pc:sldMkLst>
          <pc:docMk/>
          <pc:sldMk cId="3330443251" sldId="320"/>
        </pc:sldMkLst>
        <pc:spChg chg="mod">
          <ac:chgData name="Castelli, Gregory" userId="89570b03-d328-425c-b25f-9a41093a394a" providerId="ADAL" clId="{CDF46215-6CA9-4342-A0DB-33262450CDA6}" dt="2022-12-05T17:48:05.333" v="417" actId="20577"/>
          <ac:spMkLst>
            <pc:docMk/>
            <pc:sldMk cId="3330443251" sldId="320"/>
            <ac:spMk id="8" creationId="{00000000-0000-0000-0000-000000000000}"/>
          </ac:spMkLst>
        </pc:spChg>
      </pc:sldChg>
      <pc:sldChg chg="modSp mod">
        <pc:chgData name="Castelli, Gregory" userId="89570b03-d328-425c-b25f-9a41093a394a" providerId="ADAL" clId="{CDF46215-6CA9-4342-A0DB-33262450CDA6}" dt="2022-12-05T17:48:15.242" v="420"/>
        <pc:sldMkLst>
          <pc:docMk/>
          <pc:sldMk cId="1262401092" sldId="326"/>
        </pc:sldMkLst>
        <pc:spChg chg="mod">
          <ac:chgData name="Castelli, Gregory" userId="89570b03-d328-425c-b25f-9a41093a394a" providerId="ADAL" clId="{CDF46215-6CA9-4342-A0DB-33262450CDA6}" dt="2022-12-05T17:48:15.242" v="420"/>
          <ac:spMkLst>
            <pc:docMk/>
            <pc:sldMk cId="1262401092" sldId="326"/>
            <ac:spMk id="6" creationId="{00000000-0000-0000-0000-000000000000}"/>
          </ac:spMkLst>
        </pc:spChg>
      </pc:sldChg>
      <pc:sldChg chg="modSp mod">
        <pc:chgData name="Castelli, Gregory" userId="89570b03-d328-425c-b25f-9a41093a394a" providerId="ADAL" clId="{CDF46215-6CA9-4342-A0DB-33262450CDA6}" dt="2022-12-05T17:48:49.037" v="424" actId="1076"/>
        <pc:sldMkLst>
          <pc:docMk/>
          <pc:sldMk cId="1734797185" sldId="327"/>
        </pc:sldMkLst>
        <pc:spChg chg="mod">
          <ac:chgData name="Castelli, Gregory" userId="89570b03-d328-425c-b25f-9a41093a394a" providerId="ADAL" clId="{CDF46215-6CA9-4342-A0DB-33262450CDA6}" dt="2022-12-05T17:48:49.037" v="424" actId="1076"/>
          <ac:spMkLst>
            <pc:docMk/>
            <pc:sldMk cId="1734797185" sldId="327"/>
            <ac:spMk id="9" creationId="{00000000-0000-0000-0000-000000000000}"/>
          </ac:spMkLst>
        </pc:spChg>
      </pc:sldChg>
      <pc:sldChg chg="modSp mod">
        <pc:chgData name="Castelli, Gregory" userId="89570b03-d328-425c-b25f-9a41093a394a" providerId="ADAL" clId="{CDF46215-6CA9-4342-A0DB-33262450CDA6}" dt="2022-12-05T16:37:42.507" v="127"/>
        <pc:sldMkLst>
          <pc:docMk/>
          <pc:sldMk cId="1734797185" sldId="335"/>
        </pc:sldMkLst>
        <pc:spChg chg="mod">
          <ac:chgData name="Castelli, Gregory" userId="89570b03-d328-425c-b25f-9a41093a394a" providerId="ADAL" clId="{CDF46215-6CA9-4342-A0DB-33262450CDA6}" dt="2022-12-05T16:37:42.507" v="127"/>
          <ac:spMkLst>
            <pc:docMk/>
            <pc:sldMk cId="1734797185" sldId="335"/>
            <ac:spMk id="7" creationId="{00000000-0000-0000-0000-000000000000}"/>
          </ac:spMkLst>
        </pc:spChg>
        <pc:graphicFrameChg chg="mod modGraphic">
          <ac:chgData name="Castelli, Gregory" userId="89570b03-d328-425c-b25f-9a41093a394a" providerId="ADAL" clId="{CDF46215-6CA9-4342-A0DB-33262450CDA6}" dt="2022-12-05T16:33:12.396" v="126" actId="14100"/>
          <ac:graphicFrameMkLst>
            <pc:docMk/>
            <pc:sldMk cId="1734797185" sldId="335"/>
            <ac:graphicFrameMk id="6" creationId="{00000000-0000-0000-0000-000000000000}"/>
          </ac:graphicFrameMkLst>
        </pc:graphicFrameChg>
      </pc:sldChg>
      <pc:sldChg chg="modSp mod">
        <pc:chgData name="Castelli, Gregory" userId="89570b03-d328-425c-b25f-9a41093a394a" providerId="ADAL" clId="{CDF46215-6CA9-4342-A0DB-33262450CDA6}" dt="2022-12-08T18:45:47.860" v="1021" actId="404"/>
        <pc:sldMkLst>
          <pc:docMk/>
          <pc:sldMk cId="3712855756" sldId="340"/>
        </pc:sldMkLst>
        <pc:spChg chg="mod">
          <ac:chgData name="Castelli, Gregory" userId="89570b03-d328-425c-b25f-9a41093a394a" providerId="ADAL" clId="{CDF46215-6CA9-4342-A0DB-33262450CDA6}" dt="2022-12-08T18:36:13.130" v="547" actId="20577"/>
          <ac:spMkLst>
            <pc:docMk/>
            <pc:sldMk cId="3712855756" sldId="340"/>
            <ac:spMk id="4" creationId="{00000000-0000-0000-0000-000000000000}"/>
          </ac:spMkLst>
        </pc:spChg>
        <pc:spChg chg="mod">
          <ac:chgData name="Castelli, Gregory" userId="89570b03-d328-425c-b25f-9a41093a394a" providerId="ADAL" clId="{CDF46215-6CA9-4342-A0DB-33262450CDA6}" dt="2022-12-08T18:45:47.860" v="1021" actId="404"/>
          <ac:spMkLst>
            <pc:docMk/>
            <pc:sldMk cId="3712855756" sldId="340"/>
            <ac:spMk id="5" creationId="{00000000-0000-0000-0000-000000000000}"/>
          </ac:spMkLst>
        </pc:spChg>
      </pc:sldChg>
      <pc:sldChg chg="addSp delSp mod ord">
        <pc:chgData name="Castelli, Gregory" userId="89570b03-d328-425c-b25f-9a41093a394a" providerId="ADAL" clId="{CDF46215-6CA9-4342-A0DB-33262450CDA6}" dt="2022-12-05T17:58:06.145" v="437" actId="478"/>
        <pc:sldMkLst>
          <pc:docMk/>
          <pc:sldMk cId="4195299707" sldId="348"/>
        </pc:sldMkLst>
        <pc:spChg chg="add del">
          <ac:chgData name="Castelli, Gregory" userId="89570b03-d328-425c-b25f-9a41093a394a" providerId="ADAL" clId="{CDF46215-6CA9-4342-A0DB-33262450CDA6}" dt="2022-12-05T17:58:06.145" v="437" actId="478"/>
          <ac:spMkLst>
            <pc:docMk/>
            <pc:sldMk cId="4195299707" sldId="348"/>
            <ac:spMk id="8" creationId="{00000000-0000-0000-0000-000000000000}"/>
          </ac:spMkLst>
        </pc:spChg>
      </pc:sldChg>
      <pc:sldChg chg="add del">
        <pc:chgData name="Castelli, Gregory" userId="89570b03-d328-425c-b25f-9a41093a394a" providerId="ADAL" clId="{CDF46215-6CA9-4342-A0DB-33262450CDA6}" dt="2022-12-05T17:58:05.706" v="434" actId="2696"/>
        <pc:sldMkLst>
          <pc:docMk/>
          <pc:sldMk cId="2202155205" sldId="349"/>
        </pc:sldMkLst>
      </pc:sldChg>
      <pc:sldChg chg="modSp add del mod">
        <pc:chgData name="Castelli, Gregory" userId="89570b03-d328-425c-b25f-9a41093a394a" providerId="ADAL" clId="{CDF46215-6CA9-4342-A0DB-33262450CDA6}" dt="2022-12-08T18:55:13.511" v="1309" actId="20577"/>
        <pc:sldMkLst>
          <pc:docMk/>
          <pc:sldMk cId="2961823681" sldId="349"/>
        </pc:sldMkLst>
        <pc:spChg chg="mod">
          <ac:chgData name="Castelli, Gregory" userId="89570b03-d328-425c-b25f-9a41093a394a" providerId="ADAL" clId="{CDF46215-6CA9-4342-A0DB-33262450CDA6}" dt="2022-12-08T18:55:13.511" v="1309" actId="20577"/>
          <ac:spMkLst>
            <pc:docMk/>
            <pc:sldMk cId="2961823681" sldId="349"/>
            <ac:spMk id="7" creationId="{00000000-0000-0000-0000-000000000000}"/>
          </ac:spMkLst>
        </pc:spChg>
      </pc:sldChg>
      <pc:sldChg chg="add del">
        <pc:chgData name="Castelli, Gregory" userId="89570b03-d328-425c-b25f-9a41093a394a" providerId="ADAL" clId="{CDF46215-6CA9-4342-A0DB-33262450CDA6}" dt="2022-12-05T17:58:05.861" v="435"/>
        <pc:sldMkLst>
          <pc:docMk/>
          <pc:sldMk cId="2446657588" sldId="350"/>
        </pc:sldMkLst>
      </pc:sldChg>
      <pc:sldChg chg="add del">
        <pc:chgData name="Castelli, Gregory" userId="89570b03-d328-425c-b25f-9a41093a394a" providerId="ADAL" clId="{CDF46215-6CA9-4342-A0DB-33262450CDA6}" dt="2022-12-05T17:58:05.706" v="434" actId="2696"/>
        <pc:sldMkLst>
          <pc:docMk/>
          <pc:sldMk cId="4195299707" sldId="350"/>
        </pc:sldMkLst>
      </pc:sldChg>
      <pc:sldChg chg="new del">
        <pc:chgData name="Castelli, Gregory" userId="89570b03-d328-425c-b25f-9a41093a394a" providerId="ADAL" clId="{CDF46215-6CA9-4342-A0DB-33262450CDA6}" dt="2022-12-08T18:36:52.702" v="550" actId="47"/>
        <pc:sldMkLst>
          <pc:docMk/>
          <pc:sldMk cId="1937880027" sldId="369"/>
        </pc:sldMkLst>
      </pc:sldChg>
      <pc:sldChg chg="modSp new add del mod">
        <pc:chgData name="Castelli, Gregory" userId="89570b03-d328-425c-b25f-9a41093a394a" providerId="ADAL" clId="{CDF46215-6CA9-4342-A0DB-33262450CDA6}" dt="2022-12-08T18:56:00.124" v="1311"/>
        <pc:sldMkLst>
          <pc:docMk/>
          <pc:sldMk cId="3644693739" sldId="370"/>
        </pc:sldMkLst>
        <pc:spChg chg="mod">
          <ac:chgData name="Castelli, Gregory" userId="89570b03-d328-425c-b25f-9a41093a394a" providerId="ADAL" clId="{CDF46215-6CA9-4342-A0DB-33262450CDA6}" dt="2022-12-08T18:40:22.078" v="779" actId="20577"/>
          <ac:spMkLst>
            <pc:docMk/>
            <pc:sldMk cId="3644693739" sldId="370"/>
            <ac:spMk id="2" creationId="{9F05B7C0-BDAD-6E85-EFB3-4F14E1DD35C2}"/>
          </ac:spMkLst>
        </pc:spChg>
        <pc:spChg chg="mod">
          <ac:chgData name="Castelli, Gregory" userId="89570b03-d328-425c-b25f-9a41093a394a" providerId="ADAL" clId="{CDF46215-6CA9-4342-A0DB-33262450CDA6}" dt="2022-12-08T18:45:54.023" v="1024" actId="27636"/>
          <ac:spMkLst>
            <pc:docMk/>
            <pc:sldMk cId="3644693739" sldId="370"/>
            <ac:spMk id="3" creationId="{E3B63D46-C063-0C5D-0FA9-DF8FD52998AA}"/>
          </ac:spMkLst>
        </pc:spChg>
        <pc:spChg chg="mod">
          <ac:chgData name="Castelli, Gregory" userId="89570b03-d328-425c-b25f-9a41093a394a" providerId="ADAL" clId="{CDF46215-6CA9-4342-A0DB-33262450CDA6}" dt="2022-12-08T18:56:00.124" v="1311"/>
          <ac:spMkLst>
            <pc:docMk/>
            <pc:sldMk cId="3644693739" sldId="370"/>
            <ac:spMk id="4" creationId="{4695509E-2DE3-3F2B-3092-F90582ED6A55}"/>
          </ac:spMkLst>
        </pc:spChg>
      </pc:sldChg>
      <pc:sldChg chg="modSp add del mod">
        <pc:chgData name="Castelli, Gregory" userId="89570b03-d328-425c-b25f-9a41093a394a" providerId="ADAL" clId="{CDF46215-6CA9-4342-A0DB-33262450CDA6}" dt="2022-12-08T18:46:05.805" v="1029" actId="47"/>
        <pc:sldMkLst>
          <pc:docMk/>
          <pc:sldMk cId="582127187" sldId="371"/>
        </pc:sldMkLst>
        <pc:spChg chg="mod">
          <ac:chgData name="Castelli, Gregory" userId="89570b03-d328-425c-b25f-9a41093a394a" providerId="ADAL" clId="{CDF46215-6CA9-4342-A0DB-33262450CDA6}" dt="2022-12-08T18:45:59.762" v="1025" actId="1076"/>
          <ac:spMkLst>
            <pc:docMk/>
            <pc:sldMk cId="582127187" sldId="371"/>
            <ac:spMk id="2" creationId="{9F05B7C0-BDAD-6E85-EFB3-4F14E1DD35C2}"/>
          </ac:spMkLst>
        </pc:spChg>
        <pc:spChg chg="mod">
          <ac:chgData name="Castelli, Gregory" userId="89570b03-d328-425c-b25f-9a41093a394a" providerId="ADAL" clId="{CDF46215-6CA9-4342-A0DB-33262450CDA6}" dt="2022-12-08T18:45:51.855" v="1022" actId="21"/>
          <ac:spMkLst>
            <pc:docMk/>
            <pc:sldMk cId="582127187" sldId="371"/>
            <ac:spMk id="3" creationId="{E3B63D46-C063-0C5D-0FA9-DF8FD52998AA}"/>
          </ac:spMkLst>
        </pc:spChg>
      </pc:sldChg>
      <pc:sldChg chg="addSp modSp add mod">
        <pc:chgData name="Castelli, Gregory" userId="89570b03-d328-425c-b25f-9a41093a394a" providerId="ADAL" clId="{CDF46215-6CA9-4342-A0DB-33262450CDA6}" dt="2022-12-08T18:55:52.806" v="1310"/>
        <pc:sldMkLst>
          <pc:docMk/>
          <pc:sldMk cId="4089078715" sldId="372"/>
        </pc:sldMkLst>
        <pc:spChg chg="mod">
          <ac:chgData name="Castelli, Gregory" userId="89570b03-d328-425c-b25f-9a41093a394a" providerId="ADAL" clId="{CDF46215-6CA9-4342-A0DB-33262450CDA6}" dt="2022-12-08T18:54:44.190" v="1307" actId="313"/>
          <ac:spMkLst>
            <pc:docMk/>
            <pc:sldMk cId="4089078715" sldId="372"/>
            <ac:spMk id="3" creationId="{E3B63D46-C063-0C5D-0FA9-DF8FD52998AA}"/>
          </ac:spMkLst>
        </pc:spChg>
        <pc:spChg chg="mod">
          <ac:chgData name="Castelli, Gregory" userId="89570b03-d328-425c-b25f-9a41093a394a" providerId="ADAL" clId="{CDF46215-6CA9-4342-A0DB-33262450CDA6}" dt="2022-12-08T18:55:52.806" v="1310"/>
          <ac:spMkLst>
            <pc:docMk/>
            <pc:sldMk cId="4089078715" sldId="372"/>
            <ac:spMk id="4" creationId="{4695509E-2DE3-3F2B-3092-F90582ED6A55}"/>
          </ac:spMkLst>
        </pc:spChg>
        <pc:spChg chg="add mod">
          <ac:chgData name="Castelli, Gregory" userId="89570b03-d328-425c-b25f-9a41093a394a" providerId="ADAL" clId="{CDF46215-6CA9-4342-A0DB-33262450CDA6}" dt="2022-12-08T18:54:58.890" v="1308"/>
          <ac:spMkLst>
            <pc:docMk/>
            <pc:sldMk cId="4089078715" sldId="372"/>
            <ac:spMk id="5" creationId="{FDC18B85-4036-DDB1-B8FF-499FD63B3C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2191F-0C57-5D48-92FC-8E0D017EDBDC}" type="datetimeFigureOut">
              <a:rPr lang="en-US" smtClean="0"/>
              <a:t>3/21/2023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C52EC-8809-9344-A74A-1E7C96E8002D}" type="slidenum">
              <a:rPr lang="en-US" smtClean="0"/>
              <a:t>‹#›</a:t>
            </a:fld>
            <a:endParaRPr lang="en-US"/>
          </a:p>
        </p:txBody>
      </p:sp>
    </p:spTree>
    <p:extLst>
      <p:ext uri="{BB962C8B-B14F-4D97-AF65-F5344CB8AC3E}">
        <p14:creationId xmlns:p14="http://schemas.microsoft.com/office/powerpoint/2010/main" val="3688695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449A70-05BA-BB40-97E3-782765560E6E}"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Impact on overall functioning not often appreciated but can be significant (including irritability, decreased self-esteem particularly in younger patients)</a:t>
            </a:r>
            <a:r>
              <a:rPr lang="en-US" dirty="0"/>
              <a:t> </a:t>
            </a:r>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15</a:t>
            </a:fld>
            <a:endParaRPr lang="en-US"/>
          </a:p>
        </p:txBody>
      </p:sp>
    </p:spTree>
    <p:extLst>
      <p:ext uri="{BB962C8B-B14F-4D97-AF65-F5344CB8AC3E}">
        <p14:creationId xmlns:p14="http://schemas.microsoft.com/office/powerpoint/2010/main" val="38919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Summer or Autumn for study done in Germany, generally children born during respective country's allergy seasons are at higher risk. German study found higher </a:t>
            </a:r>
            <a:r>
              <a:rPr lang="en-US" sz="1200" b="0" i="0" u="none" strike="noStrike" kern="1200" dirty="0" err="1">
                <a:solidFill>
                  <a:schemeClr val="tx1"/>
                </a:solidFill>
                <a:effectLst/>
                <a:latin typeface="+mn-lt"/>
                <a:ea typeface="+mn-ea"/>
                <a:cs typeface="+mn-cs"/>
              </a:rPr>
              <a:t>IgE</a:t>
            </a:r>
            <a:r>
              <a:rPr lang="en-US" sz="1200" b="0" i="0" u="none" strike="noStrike" kern="1200" dirty="0">
                <a:solidFill>
                  <a:schemeClr val="tx1"/>
                </a:solidFill>
                <a:effectLst/>
                <a:latin typeface="+mn-lt"/>
                <a:ea typeface="+mn-ea"/>
                <a:cs typeface="+mn-cs"/>
              </a:rPr>
              <a:t> but not predictive (so maybe not true risk factor). Also, German study found no real link between SES and parental education level. Early allergic sensitization or eczema goes along with positive allergy testing as specifically positive skin prick testing.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17</a:t>
            </a:fld>
            <a:endParaRPr lang="en-US"/>
          </a:p>
        </p:txBody>
      </p:sp>
    </p:spTree>
    <p:extLst>
      <p:ext uri="{BB962C8B-B14F-4D97-AF65-F5344CB8AC3E}">
        <p14:creationId xmlns:p14="http://schemas.microsoft.com/office/powerpoint/2010/main" val="203655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Symptoms in children particularly can also be fatigue or cough</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19</a:t>
            </a:fld>
            <a:endParaRPr lang="en-US"/>
          </a:p>
        </p:txBody>
      </p:sp>
    </p:spTree>
    <p:extLst>
      <p:ext uri="{BB962C8B-B14F-4D97-AF65-F5344CB8AC3E}">
        <p14:creationId xmlns:p14="http://schemas.microsoft.com/office/powerpoint/2010/main" val="237043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Symptoms in children particularly can also be fatigue or cough</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20</a:t>
            </a:fld>
            <a:endParaRPr lang="en-US"/>
          </a:p>
        </p:txBody>
      </p:sp>
    </p:spTree>
    <p:extLst>
      <p:ext uri="{BB962C8B-B14F-4D97-AF65-F5344CB8AC3E}">
        <p14:creationId xmlns:p14="http://schemas.microsoft.com/office/powerpoint/2010/main" val="273348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Asthma coexistent with allergic rhinitis impacts modifiable risk factors and treatment options. Eczema before age 3 already listed as risk factor for allergic rhinitis. Can go more in depth with occupational exposure and environmental history but these are just examples. Can expand based on what patient shares.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22</a:t>
            </a:fld>
            <a:endParaRPr lang="en-US"/>
          </a:p>
        </p:txBody>
      </p:sp>
    </p:spTree>
    <p:extLst>
      <p:ext uri="{BB962C8B-B14F-4D97-AF65-F5344CB8AC3E}">
        <p14:creationId xmlns:p14="http://schemas.microsoft.com/office/powerpoint/2010/main" val="73923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 sure to examine ears for signs of otitis, nose for nasal polyps, or suggestions of other causes (excoriation, prominent vessels, ulcers, perforation). Also check skin for signs of eczema.</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26</a:t>
            </a:fld>
            <a:endParaRPr lang="en-US"/>
          </a:p>
        </p:txBody>
      </p:sp>
    </p:spTree>
    <p:extLst>
      <p:ext uri="{BB962C8B-B14F-4D97-AF65-F5344CB8AC3E}">
        <p14:creationId xmlns:p14="http://schemas.microsoft.com/office/powerpoint/2010/main" val="72044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Correct answer if they are able to provide single justification for why said yes or no.</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27</a:t>
            </a:fld>
            <a:endParaRPr lang="en-US"/>
          </a:p>
        </p:txBody>
      </p:sp>
    </p:spTree>
    <p:extLst>
      <p:ext uri="{BB962C8B-B14F-4D97-AF65-F5344CB8AC3E}">
        <p14:creationId xmlns:p14="http://schemas.microsoft.com/office/powerpoint/2010/main" val="159301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product slide, note which products are OTC, number of sprays needed and frequency of use. Stress that all of these products should be used in each nostril.</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30</a:t>
            </a:fld>
            <a:endParaRPr lang="en-US"/>
          </a:p>
        </p:txBody>
      </p:sp>
    </p:spTree>
    <p:extLst>
      <p:ext uri="{BB962C8B-B14F-4D97-AF65-F5344CB8AC3E}">
        <p14:creationId xmlns:p14="http://schemas.microsoft.com/office/powerpoint/2010/main" val="364700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product slide, note which products are OTC, number of sprays needed and frequency of use. Stress that all of these products should be used in each nostril.</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32</a:t>
            </a:fld>
            <a:endParaRPr lang="en-US"/>
          </a:p>
        </p:txBody>
      </p:sp>
    </p:spTree>
    <p:extLst>
      <p:ext uri="{BB962C8B-B14F-4D97-AF65-F5344CB8AC3E}">
        <p14:creationId xmlns:p14="http://schemas.microsoft.com/office/powerpoint/2010/main" val="35006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these products can start working after one use, the max benefit can take a couple weeks. Antihistamines offer an advantage here because they can start working after one dose. However, intranasal products are the most effective agents per the guidelines.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34</a:t>
            </a:fld>
            <a:endParaRPr lang="en-US"/>
          </a:p>
        </p:txBody>
      </p:sp>
    </p:spTree>
    <p:extLst>
      <p:ext uri="{BB962C8B-B14F-4D97-AF65-F5344CB8AC3E}">
        <p14:creationId xmlns:p14="http://schemas.microsoft.com/office/powerpoint/2010/main" val="220416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4</a:t>
            </a:fld>
            <a:endParaRPr lang="en-US"/>
          </a:p>
        </p:txBody>
      </p:sp>
    </p:spTree>
    <p:extLst>
      <p:ext uri="{BB962C8B-B14F-4D97-AF65-F5344CB8AC3E}">
        <p14:creationId xmlns:p14="http://schemas.microsoft.com/office/powerpoint/2010/main" val="38980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these products can start working after one use, the max benefit can take a couple weeks. Antihistamines offer an advantage here because they can start working after one dose. However, intranasal products are the most effective agents per the guidelines.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35</a:t>
            </a:fld>
            <a:endParaRPr lang="en-US"/>
          </a:p>
        </p:txBody>
      </p:sp>
    </p:spTree>
    <p:extLst>
      <p:ext uri="{BB962C8B-B14F-4D97-AF65-F5344CB8AC3E}">
        <p14:creationId xmlns:p14="http://schemas.microsoft.com/office/powerpoint/2010/main" val="355124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Team only needs to have three. Important to note that these side effects are common. Systemic absorption is minimal does not cause any effects.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36</a:t>
            </a:fld>
            <a:endParaRPr lang="en-US"/>
          </a:p>
        </p:txBody>
      </p:sp>
    </p:spTree>
    <p:extLst>
      <p:ext uri="{BB962C8B-B14F-4D97-AF65-F5344CB8AC3E}">
        <p14:creationId xmlns:p14="http://schemas.microsoft.com/office/powerpoint/2010/main" val="2158413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Please show video.</a:t>
            </a:r>
            <a:r>
              <a:rPr lang="en-US" dirty="0"/>
              <a:t>  If embedded video does not play, click on camera to open video in web browser.</a:t>
            </a:r>
          </a:p>
          <a:p>
            <a:r>
              <a:rPr lang="en-US" dirty="0"/>
              <a:t>http://youtu.be/oEzEvbBRwHo</a:t>
            </a:r>
          </a:p>
        </p:txBody>
      </p:sp>
      <p:sp>
        <p:nvSpPr>
          <p:cNvPr id="4" name="Slide Number Placeholder 3"/>
          <p:cNvSpPr>
            <a:spLocks noGrp="1"/>
          </p:cNvSpPr>
          <p:nvPr>
            <p:ph type="sldNum" sz="quarter" idx="10"/>
          </p:nvPr>
        </p:nvSpPr>
        <p:spPr/>
        <p:txBody>
          <a:bodyPr/>
          <a:lstStyle/>
          <a:p>
            <a:fld id="{845C52EC-8809-9344-A74A-1E7C96E8002D}" type="slidenum">
              <a:rPr lang="en-US" smtClean="0"/>
              <a:t>39</a:t>
            </a:fld>
            <a:endParaRPr lang="en-US"/>
          </a:p>
        </p:txBody>
      </p:sp>
    </p:spTree>
    <p:extLst>
      <p:ext uri="{BB962C8B-B14F-4D97-AF65-F5344CB8AC3E}">
        <p14:creationId xmlns:p14="http://schemas.microsoft.com/office/powerpoint/2010/main" val="336009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Important to note that neither of the OTC products (Nasacort and Flonase) can be used at 2. Flonase can be prescribed at age of 4. </a:t>
            </a:r>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41</a:t>
            </a:fld>
            <a:endParaRPr lang="en-US"/>
          </a:p>
        </p:txBody>
      </p:sp>
    </p:spTree>
    <p:extLst>
      <p:ext uri="{BB962C8B-B14F-4D97-AF65-F5344CB8AC3E}">
        <p14:creationId xmlns:p14="http://schemas.microsoft.com/office/powerpoint/2010/main" val="227240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Review the differences between pediatric and adult doses. Note that not all can be used safely in pediatric patients and that </a:t>
            </a:r>
            <a:r>
              <a:rPr lang="en-US" sz="1200" b="0" i="0" u="none" strike="noStrike" kern="1200" dirty="0" err="1">
                <a:solidFill>
                  <a:schemeClr val="tx1"/>
                </a:solidFill>
                <a:effectLst/>
                <a:latin typeface="+mn-lt"/>
                <a:ea typeface="+mn-ea"/>
                <a:cs typeface="+mn-cs"/>
              </a:rPr>
              <a:t>desloratadine</a:t>
            </a:r>
            <a:r>
              <a:rPr lang="en-US" sz="1200" b="0" i="0" u="none" strike="noStrike" kern="1200" dirty="0">
                <a:solidFill>
                  <a:schemeClr val="tx1"/>
                </a:solidFill>
                <a:effectLst/>
                <a:latin typeface="+mn-lt"/>
                <a:ea typeface="+mn-ea"/>
                <a:cs typeface="+mn-cs"/>
              </a:rPr>
              <a:t> can be used earliest in life.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43</a:t>
            </a:fld>
            <a:endParaRPr lang="en-US"/>
          </a:p>
        </p:txBody>
      </p:sp>
    </p:spTree>
    <p:extLst>
      <p:ext uri="{BB962C8B-B14F-4D97-AF65-F5344CB8AC3E}">
        <p14:creationId xmlns:p14="http://schemas.microsoft.com/office/powerpoint/2010/main" val="3213070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Should not routinely be thought of first line. May be beneficial in someone with asthma. There are different formulations depending on pediatric age.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46</a:t>
            </a:fld>
            <a:endParaRPr lang="en-US"/>
          </a:p>
        </p:txBody>
      </p:sp>
    </p:spTree>
    <p:extLst>
      <p:ext uri="{BB962C8B-B14F-4D97-AF65-F5344CB8AC3E}">
        <p14:creationId xmlns:p14="http://schemas.microsoft.com/office/powerpoint/2010/main" val="51969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Should not routinely be thought of first line. May be beneficial in someone with asthma. There are different formulations depending on pediatric age.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47</a:t>
            </a:fld>
            <a:endParaRPr lang="en-US"/>
          </a:p>
        </p:txBody>
      </p:sp>
    </p:spTree>
    <p:extLst>
      <p:ext uri="{BB962C8B-B14F-4D97-AF65-F5344CB8AC3E}">
        <p14:creationId xmlns:p14="http://schemas.microsoft.com/office/powerpoint/2010/main" val="71453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First generation products tend to have much more antihistamine/anticholinergic properties. </a:t>
            </a:r>
            <a:r>
              <a:rPr lang="en-US" sz="1200" b="0" i="0" u="none" strike="noStrike" kern="1200" dirty="0" err="1">
                <a:solidFill>
                  <a:schemeClr val="tx1"/>
                </a:solidFill>
                <a:effectLst/>
                <a:latin typeface="+mn-lt"/>
                <a:ea typeface="+mn-ea"/>
                <a:cs typeface="+mn-cs"/>
              </a:rPr>
              <a:t>Chlorpheniramine</a:t>
            </a:r>
            <a:r>
              <a:rPr lang="en-US" sz="1200" b="0" i="0" u="none" strike="noStrike" kern="1200" dirty="0">
                <a:solidFill>
                  <a:schemeClr val="tx1"/>
                </a:solidFill>
                <a:effectLst/>
                <a:latin typeface="+mn-lt"/>
                <a:ea typeface="+mn-ea"/>
                <a:cs typeface="+mn-cs"/>
              </a:rPr>
              <a:t> is a first generation product that has fewer of these than others. In general, second generation products are preferred for management of allergic rhinitis over first generation.</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49</a:t>
            </a:fld>
            <a:endParaRPr lang="en-US"/>
          </a:p>
        </p:txBody>
      </p:sp>
    </p:spTree>
    <p:extLst>
      <p:ext uri="{BB962C8B-B14F-4D97-AF65-F5344CB8AC3E}">
        <p14:creationId xmlns:p14="http://schemas.microsoft.com/office/powerpoint/2010/main" val="194543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First generation products tend to have much more antihistamine/anticholinergic properties. </a:t>
            </a:r>
            <a:r>
              <a:rPr lang="en-US" sz="1200" b="0" i="0" u="none" strike="noStrike" kern="1200" dirty="0" err="1">
                <a:solidFill>
                  <a:schemeClr val="tx1"/>
                </a:solidFill>
                <a:effectLst/>
                <a:latin typeface="+mn-lt"/>
                <a:ea typeface="+mn-ea"/>
                <a:cs typeface="+mn-cs"/>
              </a:rPr>
              <a:t>Chlorpheniramine</a:t>
            </a:r>
            <a:r>
              <a:rPr lang="en-US" sz="1200" b="0" i="0" u="none" strike="noStrike" kern="1200" dirty="0">
                <a:solidFill>
                  <a:schemeClr val="tx1"/>
                </a:solidFill>
                <a:effectLst/>
                <a:latin typeface="+mn-lt"/>
                <a:ea typeface="+mn-ea"/>
                <a:cs typeface="+mn-cs"/>
              </a:rPr>
              <a:t> is a first generation product that has fewer of these than others. In general, second generation products are preferred for management of allergic rhinitis over first generation.</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50</a:t>
            </a:fld>
            <a:endParaRPr lang="en-US"/>
          </a:p>
        </p:txBody>
      </p:sp>
    </p:spTree>
    <p:extLst>
      <p:ext uri="{BB962C8B-B14F-4D97-AF65-F5344CB8AC3E}">
        <p14:creationId xmlns:p14="http://schemas.microsoft.com/office/powerpoint/2010/main" val="63548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Dual products helpful. Not absolute contraindication for some with hypertension but is at goal. Use in these patients should be strongly debated however. </a:t>
            </a:r>
            <a:r>
              <a:rPr lang="en-US" sz="1200" b="0" i="0" u="none" strike="noStrike" kern="1200" dirty="0" err="1">
                <a:solidFill>
                  <a:schemeClr val="tx1"/>
                </a:solidFill>
                <a:effectLst/>
                <a:latin typeface="+mn-lt"/>
                <a:ea typeface="+mn-ea"/>
                <a:cs typeface="+mn-cs"/>
              </a:rPr>
              <a:t>Coricidin</a:t>
            </a:r>
            <a:r>
              <a:rPr lang="en-US" sz="1200" b="0" i="0" u="none" strike="noStrike" kern="1200" dirty="0">
                <a:solidFill>
                  <a:schemeClr val="tx1"/>
                </a:solidFill>
                <a:effectLst/>
                <a:latin typeface="+mn-lt"/>
                <a:ea typeface="+mn-ea"/>
                <a:cs typeface="+mn-cs"/>
              </a:rPr>
              <a:t> products are marketed as decongestants for patients with hypertension. These products usually contain a first generation antihistamine. Use </a:t>
            </a:r>
            <a:r>
              <a:rPr lang="en-US" sz="1200" b="0" i="0" u="none" strike="noStrike" kern="1200" dirty="0" err="1">
                <a:solidFill>
                  <a:schemeClr val="tx1"/>
                </a:solidFill>
                <a:effectLst/>
                <a:latin typeface="+mn-lt"/>
                <a:ea typeface="+mn-ea"/>
                <a:cs typeface="+mn-cs"/>
              </a:rPr>
              <a:t>Coricidin</a:t>
            </a:r>
            <a:r>
              <a:rPr lang="en-US" sz="1200" b="0" i="0" u="none" strike="noStrike" kern="1200" dirty="0">
                <a:solidFill>
                  <a:schemeClr val="tx1"/>
                </a:solidFill>
                <a:effectLst/>
                <a:latin typeface="+mn-lt"/>
                <a:ea typeface="+mn-ea"/>
                <a:cs typeface="+mn-cs"/>
              </a:rPr>
              <a:t> products in caution in our elderly patients.</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52</a:t>
            </a:fld>
            <a:endParaRPr lang="en-US"/>
          </a:p>
        </p:txBody>
      </p:sp>
    </p:spTree>
    <p:extLst>
      <p:ext uri="{BB962C8B-B14F-4D97-AF65-F5344CB8AC3E}">
        <p14:creationId xmlns:p14="http://schemas.microsoft.com/office/powerpoint/2010/main" val="32257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a:t>
            </a:r>
            <a:r>
              <a:rPr lang="en-US" baseline="0" dirty="0"/>
              <a:t> </a:t>
            </a:r>
            <a:r>
              <a:rPr lang="en-US" dirty="0"/>
              <a:t>http://biology-forums.com/index.php?action=gallery;sa=view;id=9235</a:t>
            </a:r>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5</a:t>
            </a:fld>
            <a:endParaRPr lang="en-US"/>
          </a:p>
        </p:txBody>
      </p:sp>
    </p:spTree>
    <p:extLst>
      <p:ext uri="{BB962C8B-B14F-4D97-AF65-F5344CB8AC3E}">
        <p14:creationId xmlns:p14="http://schemas.microsoft.com/office/powerpoint/2010/main" val="3643569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3 day limit is an important patient education piece.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54</a:t>
            </a:fld>
            <a:endParaRPr lang="en-US"/>
          </a:p>
        </p:txBody>
      </p:sp>
    </p:spTree>
    <p:extLst>
      <p:ext uri="{BB962C8B-B14F-4D97-AF65-F5344CB8AC3E}">
        <p14:creationId xmlns:p14="http://schemas.microsoft.com/office/powerpoint/2010/main" val="658004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3 day limit is an important patient education piece.</a:t>
            </a:r>
            <a:r>
              <a:rPr lang="en-US" dirty="0"/>
              <a:t> </a:t>
            </a:r>
          </a:p>
        </p:txBody>
      </p:sp>
      <p:sp>
        <p:nvSpPr>
          <p:cNvPr id="4" name="Slide Number Placeholder 3"/>
          <p:cNvSpPr>
            <a:spLocks noGrp="1"/>
          </p:cNvSpPr>
          <p:nvPr>
            <p:ph type="sldNum" sz="quarter" idx="10"/>
          </p:nvPr>
        </p:nvSpPr>
        <p:spPr/>
        <p:txBody>
          <a:bodyPr/>
          <a:lstStyle/>
          <a:p>
            <a:fld id="{845C52EC-8809-9344-A74A-1E7C96E8002D}" type="slidenum">
              <a:rPr lang="en-US" smtClean="0"/>
              <a:t>55</a:t>
            </a:fld>
            <a:endParaRPr lang="en-US"/>
          </a:p>
        </p:txBody>
      </p:sp>
    </p:spTree>
    <p:extLst>
      <p:ext uri="{BB962C8B-B14F-4D97-AF65-F5344CB8AC3E}">
        <p14:creationId xmlns:p14="http://schemas.microsoft.com/office/powerpoint/2010/main" val="2233189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60</a:t>
            </a:fld>
            <a:endParaRPr lang="en-US"/>
          </a:p>
        </p:txBody>
      </p:sp>
    </p:spTree>
    <p:extLst>
      <p:ext uri="{BB962C8B-B14F-4D97-AF65-F5344CB8AC3E}">
        <p14:creationId xmlns:p14="http://schemas.microsoft.com/office/powerpoint/2010/main" val="204290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6</a:t>
            </a:fld>
            <a:endParaRPr lang="en-US"/>
          </a:p>
        </p:txBody>
      </p:sp>
    </p:spTree>
    <p:extLst>
      <p:ext uri="{BB962C8B-B14F-4D97-AF65-F5344CB8AC3E}">
        <p14:creationId xmlns:p14="http://schemas.microsoft.com/office/powerpoint/2010/main" val="11324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By this classification in tropical settings patients may have year-round symptoms because the season never changes so offending pollen is present for much of the year. Thus treatment based on whether symptoms are intermittent, persistent, or episodic.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8</a:t>
            </a:fld>
            <a:endParaRPr lang="en-US"/>
          </a:p>
        </p:txBody>
      </p:sp>
    </p:spTree>
    <p:extLst>
      <p:ext uri="{BB962C8B-B14F-4D97-AF65-F5344CB8AC3E}">
        <p14:creationId xmlns:p14="http://schemas.microsoft.com/office/powerpoint/2010/main" val="80018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11</a:t>
            </a:fld>
            <a:endParaRPr lang="en-US"/>
          </a:p>
        </p:txBody>
      </p:sp>
    </p:spTree>
    <p:extLst>
      <p:ext uri="{BB962C8B-B14F-4D97-AF65-F5344CB8AC3E}">
        <p14:creationId xmlns:p14="http://schemas.microsoft.com/office/powerpoint/2010/main" val="411583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Direct costs = office visits, treatments, medications, etc. Indirect costs = missed days of work and school, etc.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12</a:t>
            </a:fld>
            <a:endParaRPr lang="en-US"/>
          </a:p>
        </p:txBody>
      </p:sp>
    </p:spTree>
    <p:extLst>
      <p:ext uri="{BB962C8B-B14F-4D97-AF65-F5344CB8AC3E}">
        <p14:creationId xmlns:p14="http://schemas.microsoft.com/office/powerpoint/2010/main" val="220929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Direct costs = office visits, treatments, medications, etc. Indirect costs = missed days of work and school, etc. </a:t>
            </a:r>
            <a:endParaRPr lang="en-US" dirty="0"/>
          </a:p>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13</a:t>
            </a:fld>
            <a:endParaRPr lang="en-US"/>
          </a:p>
        </p:txBody>
      </p:sp>
    </p:spTree>
    <p:extLst>
      <p:ext uri="{BB962C8B-B14F-4D97-AF65-F5344CB8AC3E}">
        <p14:creationId xmlns:p14="http://schemas.microsoft.com/office/powerpoint/2010/main" val="40743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52EC-8809-9344-A74A-1E7C96E8002D}" type="slidenum">
              <a:rPr lang="en-US" smtClean="0"/>
              <a:t>14</a:t>
            </a:fld>
            <a:endParaRPr lang="en-US"/>
          </a:p>
        </p:txBody>
      </p:sp>
    </p:spTree>
    <p:extLst>
      <p:ext uri="{BB962C8B-B14F-4D97-AF65-F5344CB8AC3E}">
        <p14:creationId xmlns:p14="http://schemas.microsoft.com/office/powerpoint/2010/main" val="36357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98210"/>
            <a:ext cx="7772400" cy="1470025"/>
          </a:xfrm>
        </p:spPr>
        <p:txBody>
          <a:bodyPr>
            <a:normAutofit/>
          </a:bodyPr>
          <a:lstStyle>
            <a:lvl1pPr>
              <a:defRPr sz="3600" b="1" i="0">
                <a:solidFill>
                  <a:schemeClr val="accent3">
                    <a:lumMod val="50000"/>
                  </a:schemeClr>
                </a:solidFill>
                <a:latin typeface="Arial"/>
                <a:cs typeface="Arial"/>
              </a:defRPr>
            </a:lvl1pPr>
          </a:lstStyle>
          <a:p>
            <a:r>
              <a:rPr lang="en-US" dirty="0"/>
              <a:t>Click to edit Master title style</a:t>
            </a:r>
            <a:br>
              <a:rPr lang="en-US" dirty="0"/>
            </a:br>
            <a:r>
              <a:rPr lang="en-US" dirty="0"/>
              <a:t>Click to edit Master title style</a:t>
            </a:r>
          </a:p>
        </p:txBody>
      </p:sp>
      <p:sp>
        <p:nvSpPr>
          <p:cNvPr id="3" name="Subtitle 2"/>
          <p:cNvSpPr>
            <a:spLocks noGrp="1"/>
          </p:cNvSpPr>
          <p:nvPr>
            <p:ph type="subTitle" idx="1" hasCustomPrompt="1"/>
          </p:nvPr>
        </p:nvSpPr>
        <p:spPr>
          <a:xfrm>
            <a:off x="1371600" y="3767129"/>
            <a:ext cx="6400800" cy="1752600"/>
          </a:xfrm>
        </p:spPr>
        <p:txBody>
          <a:bodyPr/>
          <a:lstStyle>
            <a:lvl1pPr marL="0" indent="0" algn="ctr">
              <a:lnSpc>
                <a:spcPct val="100000"/>
              </a:lnSpc>
              <a:buNone/>
              <a:defRPr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 Name</a:t>
            </a:r>
            <a:br>
              <a:rPr lang="en-US" dirty="0"/>
            </a:br>
            <a:r>
              <a:rPr lang="en-US" dirty="0"/>
              <a:t>Author’s Name</a:t>
            </a:r>
          </a:p>
        </p:txBody>
      </p:sp>
    </p:spTree>
    <p:extLst>
      <p:ext uri="{BB962C8B-B14F-4D97-AF65-F5344CB8AC3E}">
        <p14:creationId xmlns:p14="http://schemas.microsoft.com/office/powerpoint/2010/main" val="57838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0577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5975350" y="5658617"/>
            <a:ext cx="2711450" cy="358775"/>
          </a:xfrm>
        </p:spPr>
        <p:txBody>
          <a:bodyPr anchor="b">
            <a:normAutofit/>
          </a:bodyPr>
          <a:lstStyle>
            <a:lvl1pPr marL="0" indent="0" algn="r">
              <a:lnSpc>
                <a:spcPct val="100000"/>
              </a:lnSpc>
              <a:spcAft>
                <a:spcPts val="0"/>
              </a:spcAft>
              <a:buNone/>
              <a:defRPr sz="1000"/>
            </a:lvl1pPr>
          </a:lstStyle>
          <a:p>
            <a:pPr lvl="0"/>
            <a:r>
              <a:rPr lang="en-US"/>
              <a:t>Click to edit Master text styles</a:t>
            </a:r>
          </a:p>
        </p:txBody>
      </p:sp>
    </p:spTree>
    <p:extLst>
      <p:ext uri="{BB962C8B-B14F-4D97-AF65-F5344CB8AC3E}">
        <p14:creationId xmlns:p14="http://schemas.microsoft.com/office/powerpoint/2010/main" val="13936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352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59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 Content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p:cNvSpPr>
            <a:spLocks noGrp="1"/>
          </p:cNvSpPr>
          <p:nvPr>
            <p:ph type="body" sz="quarter" idx="10"/>
          </p:nvPr>
        </p:nvSpPr>
        <p:spPr>
          <a:xfrm>
            <a:off x="5975350" y="5658617"/>
            <a:ext cx="2711450" cy="358775"/>
          </a:xfrm>
        </p:spPr>
        <p:txBody>
          <a:bodyPr anchor="b">
            <a:normAutofit/>
          </a:bodyPr>
          <a:lstStyle>
            <a:lvl1pPr marL="0" indent="0" algn="r">
              <a:lnSpc>
                <a:spcPct val="100000"/>
              </a:lnSpc>
              <a:spcAft>
                <a:spcPts val="0"/>
              </a:spcAft>
              <a:buNone/>
              <a:defRPr sz="1000"/>
            </a:lvl1pPr>
          </a:lstStyle>
          <a:p>
            <a:pPr lvl="0"/>
            <a:r>
              <a:rPr lang="en-US"/>
              <a:t>Click to edit Master text styles</a:t>
            </a:r>
          </a:p>
        </p:txBody>
      </p:sp>
    </p:spTree>
    <p:extLst>
      <p:ext uri="{BB962C8B-B14F-4D97-AF65-F5344CB8AC3E}">
        <p14:creationId xmlns:p14="http://schemas.microsoft.com/office/powerpoint/2010/main" val="20516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61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0577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5975350" y="5658617"/>
            <a:ext cx="2711450" cy="358775"/>
          </a:xfrm>
        </p:spPr>
        <p:txBody>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13936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162A784-CB77-9347-AA21-3E516FA0DDF7}" type="datetimeFigureOut">
              <a:rPr lang="en-US"/>
              <a:pPr/>
              <a:t>3/21/2023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FD54B5B-9E3A-F241-A92C-A0D93A872B14}" type="slidenum">
              <a:rPr lang="en-US"/>
              <a:pPr/>
              <a:t>‹#›</a:t>
            </a:fld>
            <a:endParaRPr lang="en-US"/>
          </a:p>
        </p:txBody>
      </p:sp>
    </p:spTree>
    <p:extLst>
      <p:ext uri="{BB962C8B-B14F-4D97-AF65-F5344CB8AC3E}">
        <p14:creationId xmlns:p14="http://schemas.microsoft.com/office/powerpoint/2010/main" val="44577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6094141" y="5620618"/>
            <a:ext cx="2511425" cy="387350"/>
          </a:xfrm>
        </p:spPr>
        <p:txBody>
          <a:bodyPr>
            <a:noAutofit/>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35144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75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3645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54" r:id="rId9"/>
  </p:sldLayoutIdLst>
  <p:txStyles>
    <p:titleStyle>
      <a:lvl1pPr algn="ctr" defTabSz="457200" rtl="0" eaLnBrk="1" latinLnBrk="0" hangingPunct="1">
        <a:spcBef>
          <a:spcPct val="0"/>
        </a:spcBef>
        <a:buNone/>
        <a:defRPr sz="3600" b="1" i="0" kern="1200">
          <a:solidFill>
            <a:schemeClr val="accent3">
              <a:lumMod val="50000"/>
            </a:schemeClr>
          </a:solidFill>
          <a:latin typeface="Arial"/>
          <a:ea typeface="+mj-ea"/>
          <a:cs typeface="Arial"/>
        </a:defRPr>
      </a:lvl1pPr>
    </p:titleStyle>
    <p:bodyStyle>
      <a:lvl1pPr marL="457200" indent="-457200" algn="l" defTabSz="457200" rtl="0" eaLnBrk="1" latinLnBrk="0" hangingPunct="1">
        <a:lnSpc>
          <a:spcPct val="80000"/>
        </a:lnSpc>
        <a:spcBef>
          <a:spcPts val="0"/>
        </a:spcBef>
        <a:spcAft>
          <a:spcPts val="1200"/>
        </a:spcAft>
        <a:buClr>
          <a:schemeClr val="accent3">
            <a:lumMod val="50000"/>
          </a:schemeClr>
        </a:buClr>
        <a:buFont typeface="Arial"/>
        <a:buChar char="•"/>
        <a:defRPr sz="3200" b="0" i="0" kern="1200">
          <a:solidFill>
            <a:schemeClr val="tx1"/>
          </a:solidFill>
          <a:latin typeface="Arial"/>
          <a:ea typeface="+mn-ea"/>
          <a:cs typeface="Arial"/>
        </a:defRPr>
      </a:lvl1pPr>
      <a:lvl2pPr marL="914400" indent="-457200" algn="l" defTabSz="457200" rtl="0" eaLnBrk="1" latinLnBrk="0" hangingPunct="1">
        <a:lnSpc>
          <a:spcPct val="80000"/>
        </a:lnSpc>
        <a:spcBef>
          <a:spcPts val="0"/>
        </a:spcBef>
        <a:spcAft>
          <a:spcPts val="1200"/>
        </a:spcAft>
        <a:buClr>
          <a:schemeClr val="accent3">
            <a:lumMod val="50000"/>
          </a:schemeClr>
        </a:buClr>
        <a:buFont typeface="Arial"/>
        <a:buChar char="•"/>
        <a:defRPr sz="2800" b="0" i="0" kern="1200">
          <a:solidFill>
            <a:schemeClr val="tx1"/>
          </a:solidFill>
          <a:latin typeface="Arial"/>
          <a:ea typeface="+mn-ea"/>
          <a:cs typeface="Arial"/>
        </a:defRPr>
      </a:lvl2pPr>
      <a:lvl3pPr marL="1257300" indent="-342900" algn="l" defTabSz="457200" rtl="0" eaLnBrk="1" latinLnBrk="0" hangingPunct="1">
        <a:lnSpc>
          <a:spcPct val="80000"/>
        </a:lnSpc>
        <a:spcBef>
          <a:spcPts val="0"/>
        </a:spcBef>
        <a:spcAft>
          <a:spcPts val="1200"/>
        </a:spcAft>
        <a:buClr>
          <a:schemeClr val="accent3">
            <a:lumMod val="50000"/>
          </a:schemeClr>
        </a:buClr>
        <a:buFont typeface="Arial"/>
        <a:buChar char="•"/>
        <a:defRPr sz="2400" b="0" i="0" kern="1200">
          <a:solidFill>
            <a:schemeClr val="tx1"/>
          </a:solidFill>
          <a:latin typeface="Arial"/>
          <a:ea typeface="+mn-ea"/>
          <a:cs typeface="Arial"/>
        </a:defRPr>
      </a:lvl3pPr>
      <a:lvl4pPr marL="17145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4pPr>
      <a:lvl5pPr marL="21717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8.xml"/><Relationship Id="rId21" Type="http://schemas.openxmlformats.org/officeDocument/2006/relationships/slide" Target="slide27.xml"/><Relationship Id="rId7" Type="http://schemas.openxmlformats.org/officeDocument/2006/relationships/slide" Target="slide42.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1.xml"/><Relationship Id="rId20" Type="http://schemas.openxmlformats.org/officeDocument/2006/relationships/slide" Target="slide14.xml"/><Relationship Id="rId1" Type="http://schemas.openxmlformats.org/officeDocument/2006/relationships/slideLayout" Target="../slideLayouts/slideLayout8.xml"/><Relationship Id="rId6" Type="http://schemas.openxmlformats.org/officeDocument/2006/relationships/slide" Target="slide30.xml"/><Relationship Id="rId11" Type="http://schemas.openxmlformats.org/officeDocument/2006/relationships/slide" Target="slide45.xml"/><Relationship Id="rId5" Type="http://schemas.openxmlformats.org/officeDocument/2006/relationships/slide" Target="slide16.xml"/><Relationship Id="rId15" Type="http://schemas.openxmlformats.org/officeDocument/2006/relationships/slide" Target="slide48.xml"/><Relationship Id="rId23" Type="http://schemas.openxmlformats.org/officeDocument/2006/relationships/slide" Target="slide55.xml"/><Relationship Id="rId10" Type="http://schemas.openxmlformats.org/officeDocument/2006/relationships/slide" Target="slide34.xml"/><Relationship Id="rId19" Type="http://schemas.openxmlformats.org/officeDocument/2006/relationships/slide" Target="slide51.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36.xml"/><Relationship Id="rId22" Type="http://schemas.openxmlformats.org/officeDocument/2006/relationships/slide" Target="slide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https://www.youtube.com/embed/oEzEvbBRwHo" TargetMode="Externa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hyperlink" Target="http://youtu.be/oEzEvbBRwH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Allergic Rhinitis</a:t>
            </a:r>
          </a:p>
        </p:txBody>
      </p:sp>
      <p:sp>
        <p:nvSpPr>
          <p:cNvPr id="3" name="Subtitle 2"/>
          <p:cNvSpPr>
            <a:spLocks noGrp="1"/>
          </p:cNvSpPr>
          <p:nvPr>
            <p:ph type="subTitle" idx="1"/>
          </p:nvPr>
        </p:nvSpPr>
        <p:spPr>
          <a:xfrm>
            <a:off x="1095154" y="3767129"/>
            <a:ext cx="6953693" cy="2654936"/>
          </a:xfrm>
        </p:spPr>
        <p:txBody>
          <a:bodyPr>
            <a:noAutofit/>
          </a:bodyPr>
          <a:lstStyle/>
          <a:p>
            <a:pPr>
              <a:spcAft>
                <a:spcPts val="0"/>
              </a:spcAft>
            </a:pPr>
            <a:r>
              <a:rPr lang="en-US" dirty="0">
                <a:latin typeface="Arial" panose="020B0604020202020204" pitchFamily="34" charset="0"/>
                <a:cs typeface="Arial" panose="020B0604020202020204" pitchFamily="34" charset="0"/>
              </a:rPr>
              <a:t>Gregory </a:t>
            </a:r>
            <a:r>
              <a:rPr lang="en-US" dirty="0" err="1">
                <a:latin typeface="Arial" panose="020B0604020202020204" pitchFamily="34" charset="0"/>
                <a:cs typeface="Arial" panose="020B0604020202020204" pitchFamily="34" charset="0"/>
              </a:rPr>
              <a:t>Castelli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PharmD</a:t>
            </a:r>
            <a:endParaRPr lang="en-US" dirty="0">
              <a:latin typeface="Arial" panose="020B06040202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Habib Rahman, PharmD</a:t>
            </a:r>
          </a:p>
          <a:p>
            <a:pPr>
              <a:spcAft>
                <a:spcPts val="0"/>
              </a:spcAft>
            </a:pPr>
            <a:endParaRPr lang="en-US" dirty="0">
              <a:latin typeface="Arial" panose="020B06040202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UPMC St. Margaret </a:t>
            </a:r>
          </a:p>
          <a:p>
            <a:pPr>
              <a:spcAft>
                <a:spcPts val="0"/>
              </a:spcAft>
            </a:pPr>
            <a:r>
              <a:rPr lang="en-US" dirty="0">
                <a:latin typeface="Arial" panose="020B0604020202020204" pitchFamily="34" charset="0"/>
                <a:cs typeface="Arial" panose="020B0604020202020204" pitchFamily="34" charset="0"/>
              </a:rPr>
              <a:t>Family Medicine Residency Program</a:t>
            </a:r>
          </a:p>
        </p:txBody>
      </p:sp>
    </p:spTree>
    <p:extLst>
      <p:ext uri="{BB962C8B-B14F-4D97-AF65-F5344CB8AC3E}">
        <p14:creationId xmlns:p14="http://schemas.microsoft.com/office/powerpoint/2010/main" val="410838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Allergic Rhinitis</a:t>
            </a:r>
          </a:p>
        </p:txBody>
      </p:sp>
      <p:sp>
        <p:nvSpPr>
          <p:cNvPr id="7" name="Content Placeholder 6"/>
          <p:cNvSpPr>
            <a:spLocks noGrp="1"/>
          </p:cNvSpPr>
          <p:nvPr>
            <p:ph idx="1"/>
          </p:nvPr>
        </p:nvSpPr>
        <p:spPr/>
        <p:txBody>
          <a:bodyPr/>
          <a:lstStyle/>
          <a:p>
            <a:r>
              <a:rPr lang="en-US" dirty="0"/>
              <a:t>In the U.S.:</a:t>
            </a:r>
          </a:p>
          <a:p>
            <a:pPr lvl="1"/>
            <a:r>
              <a:rPr lang="en-US" dirty="0"/>
              <a:t>Affects nearly 1 in 6 Americans; 10-30% adults self-report AR</a:t>
            </a:r>
          </a:p>
          <a:p>
            <a:pPr lvl="1"/>
            <a:r>
              <a:rPr lang="en-US" dirty="0"/>
              <a:t>Most common chronic disease in children</a:t>
            </a:r>
          </a:p>
          <a:p>
            <a:pPr lvl="1"/>
            <a:r>
              <a:rPr lang="en-US" dirty="0"/>
              <a:t>Fifth most common chronic disease in the U.S. overall</a:t>
            </a:r>
          </a:p>
          <a:p>
            <a:r>
              <a:rPr lang="en-US" dirty="0"/>
              <a:t>Increasing worldwide</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9" name="Text Placeholder 6"/>
          <p:cNvSpPr>
            <a:spLocks noGrp="1"/>
          </p:cNvSpPr>
          <p:nvPr>
            <p:ph type="body" sz="quarter" idx="10"/>
          </p:nvPr>
        </p:nvSpPr>
        <p:spPr/>
        <p:txBody>
          <a:bodyPr/>
          <a:lstStyle/>
          <a:p>
            <a:r>
              <a:rPr lang="en-US" dirty="0"/>
              <a:t>(</a:t>
            </a:r>
            <a:r>
              <a:rPr lang="en-US" dirty="0" err="1"/>
              <a:t>Dykewicz</a:t>
            </a:r>
            <a:r>
              <a:rPr lang="en-US" dirty="0"/>
              <a:t> et al., 2020)</a:t>
            </a:r>
          </a:p>
        </p:txBody>
      </p:sp>
      <p:sp>
        <p:nvSpPr>
          <p:cNvPr id="8" name="Action Button: Home 7">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non-clinical, yet patient-oriented outcomes of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Direct costs (doctor visits, medications), indirect costs (loss of productivity, missed work days)</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0246"/>
          </a:xfrm>
        </p:spPr>
        <p:txBody>
          <a:bodyPr>
            <a:normAutofit/>
          </a:bodyPr>
          <a:lstStyle/>
          <a:p>
            <a:r>
              <a:rPr lang="en-US" dirty="0"/>
              <a:t>Economic Impact </a:t>
            </a:r>
            <a:br>
              <a:rPr lang="en-US" dirty="0"/>
            </a:br>
            <a:r>
              <a:rPr lang="en-US" dirty="0"/>
              <a:t>of Allergic Rhinitis</a:t>
            </a:r>
          </a:p>
        </p:txBody>
      </p:sp>
      <p:sp>
        <p:nvSpPr>
          <p:cNvPr id="7" name="Content Placeholder 6"/>
          <p:cNvSpPr>
            <a:spLocks noGrp="1"/>
          </p:cNvSpPr>
          <p:nvPr>
            <p:ph idx="1"/>
          </p:nvPr>
        </p:nvSpPr>
        <p:spPr>
          <a:xfrm>
            <a:off x="457200" y="2131850"/>
            <a:ext cx="8229600" cy="3152553"/>
          </a:xfrm>
        </p:spPr>
        <p:txBody>
          <a:bodyPr/>
          <a:lstStyle/>
          <a:p>
            <a:r>
              <a:rPr lang="en-US" dirty="0"/>
              <a:t>$2 to $5 billion dollars in direct health expenditures annually </a:t>
            </a:r>
          </a:p>
          <a:p>
            <a:r>
              <a:rPr lang="en-US" dirty="0"/>
              <a:t>23-33% report decrease in productivity when allergies were at their worst</a:t>
            </a:r>
          </a:p>
          <a:p>
            <a:r>
              <a:rPr lang="en-US" dirty="0"/>
              <a:t>Associated with increased in asthma-related hospitalizations and higher total annual medical costs</a:t>
            </a:r>
          </a:p>
        </p:txBody>
      </p:sp>
      <p:sp>
        <p:nvSpPr>
          <p:cNvPr id="8" name="Text Placeholder 7"/>
          <p:cNvSpPr>
            <a:spLocks noGrp="1"/>
          </p:cNvSpPr>
          <p:nvPr>
            <p:ph type="body" sz="quarter" idx="10"/>
          </p:nvPr>
        </p:nvSpPr>
        <p:spPr/>
        <p:txBody>
          <a:bodyPr/>
          <a:lstStyle/>
          <a:p>
            <a:r>
              <a:rPr lang="en-US" dirty="0"/>
              <a:t>(</a:t>
            </a:r>
            <a:r>
              <a:rPr lang="en-US" dirty="0" err="1"/>
              <a:t>Dykewicz</a:t>
            </a:r>
            <a:r>
              <a:rPr lang="en-US" dirty="0"/>
              <a:t> et al., 2020)</a:t>
            </a:r>
          </a:p>
        </p:txBody>
      </p:sp>
    </p:spTree>
    <p:extLst>
      <p:ext uri="{BB962C8B-B14F-4D97-AF65-F5344CB8AC3E}">
        <p14:creationId xmlns:p14="http://schemas.microsoft.com/office/powerpoint/2010/main" val="355426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0246"/>
          </a:xfrm>
        </p:spPr>
        <p:txBody>
          <a:bodyPr>
            <a:normAutofit/>
          </a:bodyPr>
          <a:lstStyle/>
          <a:p>
            <a:r>
              <a:rPr lang="en-US" dirty="0"/>
              <a:t>Economic Impact </a:t>
            </a:r>
            <a:br>
              <a:rPr lang="en-US" dirty="0"/>
            </a:br>
            <a:r>
              <a:rPr lang="en-US" dirty="0"/>
              <a:t>of Allergic Rhinitis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857" y="2130905"/>
            <a:ext cx="8229600" cy="3600075"/>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$2 to $4 billion in lost productivity annually</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Accounts for more loss of productivity than any other illness. (23% of all lost productivity)</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Study from Lamb et al., (2006) demonstrated average of 3.6 days absent per year due to allergic rhinitis in patients affected. (which was 55% of the patients in this study)</a:t>
            </a:r>
          </a:p>
          <a:p>
            <a:pPr>
              <a:lnSpc>
                <a:spcPct val="80000"/>
              </a:lnSpc>
              <a:spcBef>
                <a:spcPts val="0"/>
              </a:spcBef>
              <a:spcAft>
                <a:spcPts val="1200"/>
              </a:spcAft>
              <a:buClr>
                <a:schemeClr val="accent3">
                  <a:lumMod val="50000"/>
                </a:schemeClr>
              </a:buClr>
            </a:pPr>
            <a:endParaRPr lang="en-US" dirty="0">
              <a:latin typeface="Arial" panose="020B0604020202020204" pitchFamily="34" charset="0"/>
              <a:cs typeface="Arial" panose="020B0604020202020204" pitchFamily="34" charset="0"/>
            </a:endParaRP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2008)</a:t>
            </a: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6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does allergic rhinitis negatively affect quality of life? (at least 1)</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Sleep disturbances, headaches, cognitive impairment</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0246"/>
          </a:xfrm>
        </p:spPr>
        <p:txBody>
          <a:bodyPr>
            <a:normAutofit/>
          </a:bodyPr>
          <a:lstStyle/>
          <a:p>
            <a:r>
              <a:rPr lang="en-US" dirty="0"/>
              <a:t>Allergic Rhinitis</a:t>
            </a:r>
            <a:br>
              <a:rPr lang="en-US" dirty="0"/>
            </a:br>
            <a:r>
              <a:rPr lang="en-US" dirty="0"/>
              <a:t> Impact on Quality of Life	</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801265"/>
            <a:ext cx="8229600" cy="4212511"/>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Sleep disturbance can lead to many of the impacts on quality of life.</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Allergic rhinitis found to decrease quality of life overall but specifically contributes to:</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Fatigue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Headache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Decreased performance/cognitive impairment</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10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two risk factors for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Family history, high </a:t>
            </a:r>
            <a:r>
              <a:rPr lang="en-US" sz="3600" dirty="0" err="1">
                <a:latin typeface="Arial" panose="020B0604020202020204" pitchFamily="34" charset="0"/>
                <a:cs typeface="Arial" panose="020B0604020202020204" pitchFamily="34" charset="0"/>
              </a:rPr>
              <a:t>IgE</a:t>
            </a:r>
            <a:r>
              <a:rPr lang="en-US" sz="3600" dirty="0">
                <a:latin typeface="Arial" panose="020B0604020202020204" pitchFamily="34" charset="0"/>
                <a:cs typeface="Arial" panose="020B0604020202020204" pitchFamily="34" charset="0"/>
              </a:rPr>
              <a:t> level, higher socioeconomic class, positive allergy (skin prick) testing</a:t>
            </a:r>
          </a:p>
        </p:txBody>
      </p:sp>
    </p:spTree>
    <p:extLst>
      <p:ext uri="{BB962C8B-B14F-4D97-AF65-F5344CB8AC3E}">
        <p14:creationId xmlns:p14="http://schemas.microsoft.com/office/powerpoint/2010/main" val="17588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Risk Factors</a:t>
            </a:r>
            <a:br>
              <a:rPr lang="en-US" dirty="0"/>
            </a:br>
            <a:r>
              <a:rPr lang="en-US" dirty="0"/>
              <a:t>for Allergic Rhinitis</a:t>
            </a:r>
          </a:p>
        </p:txBody>
      </p:sp>
      <p:sp>
        <p:nvSpPr>
          <p:cNvPr id="9" name="Content Placeholder 8"/>
          <p:cNvSpPr>
            <a:spLocks noGrp="1"/>
          </p:cNvSpPr>
          <p:nvPr>
            <p:ph idx="1"/>
          </p:nvPr>
        </p:nvSpPr>
        <p:spPr/>
        <p:txBody>
          <a:bodyPr>
            <a:noAutofit/>
          </a:bodyPr>
          <a:lstStyle/>
          <a:p>
            <a:r>
              <a:rPr lang="en-US" sz="2800" dirty="0"/>
              <a:t>Family history = allergic rhinitis, </a:t>
            </a:r>
            <a:r>
              <a:rPr lang="en-US" sz="2800" dirty="0" err="1"/>
              <a:t>urticaria</a:t>
            </a:r>
            <a:r>
              <a:rPr lang="en-US" sz="2800" dirty="0"/>
              <a:t>, or asthma</a:t>
            </a:r>
          </a:p>
          <a:p>
            <a:r>
              <a:rPr lang="en-US" sz="2800" dirty="0"/>
              <a:t>20-year birth cohort study (</a:t>
            </a:r>
            <a:r>
              <a:rPr lang="en-US" sz="2800" dirty="0" err="1"/>
              <a:t>Garbenhenrich</a:t>
            </a:r>
            <a:r>
              <a:rPr lang="en-US" sz="2800" dirty="0"/>
              <a:t> et al) demonstrated following predictive factors – </a:t>
            </a:r>
          </a:p>
          <a:p>
            <a:pPr lvl="1"/>
            <a:r>
              <a:rPr lang="en-US" sz="2400" dirty="0"/>
              <a:t>Parental history as per above</a:t>
            </a:r>
          </a:p>
          <a:p>
            <a:pPr lvl="1"/>
            <a:r>
              <a:rPr lang="en-US" sz="2400" dirty="0"/>
              <a:t>Early allergic sensitization or eczema before age 3</a:t>
            </a:r>
          </a:p>
          <a:p>
            <a:pPr lvl="1"/>
            <a:r>
              <a:rPr lang="en-US" sz="2400" dirty="0"/>
              <a:t>Birthday in summer or autumn</a:t>
            </a:r>
          </a:p>
          <a:p>
            <a:pPr lvl="1"/>
            <a:r>
              <a:rPr lang="en-US" sz="2400" dirty="0"/>
              <a:t>Male sex</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
        <p:nvSpPr>
          <p:cNvPr id="7" name="Action Button: Home 6">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at least three symptoms suggestive of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Exposure-associated or episodic rhinitis symptoms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Rhinitis Symptoms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857"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Nose, eye, or mouth itching</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Nasal congestion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Clear rhinorrhea</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Sneezing</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Post-nasal drip</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Symptoms suggestive of other conditions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Epistaxis, unilateral rhinorrhea or nasal blockage, anosmia, or severe headache</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Tree>
    <p:extLst>
      <p:ext uri="{BB962C8B-B14F-4D97-AF65-F5344CB8AC3E}">
        <p14:creationId xmlns:p14="http://schemas.microsoft.com/office/powerpoint/2010/main" val="269317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t>Identify allergic rhinitis definition, risk factors, and associated conditions.</a:t>
            </a:r>
          </a:p>
          <a:p>
            <a:pPr marL="514350" indent="-514350">
              <a:buFont typeface="+mj-lt"/>
              <a:buAutoNum type="arabicPeriod"/>
            </a:pPr>
            <a:r>
              <a:rPr lang="en-US" dirty="0"/>
              <a:t>Develop non-pharmacologic strategies to deal with allergic rhinitis including allergen avoidance.</a:t>
            </a:r>
          </a:p>
          <a:p>
            <a:pPr marL="514350" indent="-514350">
              <a:buFont typeface="+mj-lt"/>
              <a:buAutoNum type="arabicPeriod"/>
            </a:pPr>
            <a:r>
              <a:rPr lang="en-US" dirty="0"/>
              <a:t>Choose treatment for allergic rhinitis accounting for patient preference, cost, and side effects.</a:t>
            </a:r>
          </a:p>
          <a:p>
            <a:pPr marL="514350" indent="-514350">
              <a:buFont typeface="+mj-lt"/>
              <a:buAutoNum type="arabicPeriod"/>
            </a:pPr>
            <a:r>
              <a:rPr lang="en-US" dirty="0"/>
              <a:t>Apply treatment and education strategies to a patient case scenario.</a:t>
            </a:r>
          </a:p>
          <a:p>
            <a:endParaRPr lang="en-US" dirty="0"/>
          </a:p>
        </p:txBody>
      </p:sp>
    </p:spTree>
    <p:extLst>
      <p:ext uri="{BB962C8B-B14F-4D97-AF65-F5344CB8AC3E}">
        <p14:creationId xmlns:p14="http://schemas.microsoft.com/office/powerpoint/2010/main" val="311949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History</a:t>
            </a:r>
          </a:p>
        </p:txBody>
      </p:sp>
      <p:sp>
        <p:nvSpPr>
          <p:cNvPr id="5" name="Content Placeholder 2"/>
          <p:cNvSpPr txBox="1">
            <a:spLocks/>
          </p:cNvSpPr>
          <p:nvPr/>
        </p:nvSpPr>
        <p:spPr>
          <a:xfrm>
            <a:off x="457857" y="1609888"/>
            <a:ext cx="8401330" cy="4599754"/>
          </a:xfrm>
          <a:prstGeom prst="rect">
            <a:avLst/>
          </a:prstGeom>
        </p:spPr>
        <p:txBody>
          <a:bodyPr>
            <a:normAutofit lnSpcReduction="10000"/>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Timing of symptoms important.</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Duration longer than expected with URI.</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Occur during certain time of year or in certain location.</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Occur when around certain animals or plants.</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Perennial allergic rhinitis can be harder to pick up initially given related to an aeroallergen that is always present.</a:t>
            </a:r>
          </a:p>
          <a:p>
            <a:pPr lvl="2">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inquire if symptoms less after changing air filter or with using air purifier.</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
        <p:nvSpPr>
          <p:cNvPr id="6" name="Action Button: Home 5">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other aspects of history are important beyond symptoms and timing? (name 2)</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Family history, medications, co-existing conditions, occupational exposure, environmental history</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Expanded History</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856" y="1609888"/>
            <a:ext cx="8579817"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Family history as already mentioned is important due to increased risk if parent with allergic rhinitis, urticaria, or asthma.</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Medications can impact patient’s symptoms (side effects that mimic rhinitis, effect that reduces allergic symptoms, etc.)</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Co-existing conditions, including: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Asthma (and age of onset)</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Eczema (and age of onset)</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Tree>
    <p:extLst>
      <p:ext uri="{BB962C8B-B14F-4D97-AF65-F5344CB8AC3E}">
        <p14:creationId xmlns:p14="http://schemas.microsoft.com/office/powerpoint/2010/main" val="269317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Expanded History</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857"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900"/>
              </a:spcAft>
              <a:buClr>
                <a:schemeClr val="accent3">
                  <a:lumMod val="50000"/>
                </a:schemeClr>
              </a:buClr>
            </a:pPr>
            <a:r>
              <a:rPr lang="en-US" sz="2800" dirty="0">
                <a:latin typeface="Arial" panose="020B0604020202020204" pitchFamily="34" charset="0"/>
                <a:cs typeface="Arial" panose="020B0604020202020204" pitchFamily="34" charset="0"/>
              </a:rPr>
              <a:t>Occupational exposure</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Chemicals </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Dust</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Animals</a:t>
            </a:r>
          </a:p>
          <a:p>
            <a:pPr>
              <a:lnSpc>
                <a:spcPct val="80000"/>
              </a:lnSpc>
              <a:spcBef>
                <a:spcPts val="0"/>
              </a:spcBef>
              <a:spcAft>
                <a:spcPts val="900"/>
              </a:spcAft>
              <a:buClr>
                <a:schemeClr val="accent3">
                  <a:lumMod val="50000"/>
                </a:schemeClr>
              </a:buClr>
            </a:pPr>
            <a:r>
              <a:rPr lang="en-US" sz="2800" dirty="0">
                <a:latin typeface="Arial" panose="020B0604020202020204" pitchFamily="34" charset="0"/>
                <a:cs typeface="Arial" panose="020B0604020202020204" pitchFamily="34" charset="0"/>
              </a:rPr>
              <a:t>Environmental history</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When moved to current location</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Where lived prior</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Pets (now and prior)</a:t>
            </a:r>
          </a:p>
          <a:p>
            <a:pPr lvl="1">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Locations that regularly visit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animals/plants there)</a:t>
            </a:r>
          </a:p>
        </p:txBody>
      </p:sp>
      <p:sp>
        <p:nvSpPr>
          <p:cNvPr id="6" name="TextBox 5"/>
          <p:cNvSpPr txBox="1"/>
          <p:nvPr/>
        </p:nvSpPr>
        <p:spPr>
          <a:xfrm>
            <a:off x="3076222" y="1933222"/>
            <a:ext cx="184666" cy="369332"/>
          </a:xfrm>
          <a:prstGeom prst="rect">
            <a:avLst/>
          </a:prstGeom>
          <a:noFill/>
        </p:spPr>
        <p:txBody>
          <a:bodyPr wrap="none" rtlCol="0">
            <a:spAutoFit/>
          </a:bodyPr>
          <a:lstStyle/>
          <a:p>
            <a:endParaRPr lang="en-US" dirty="0"/>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are four physical exam findings associated with allergic rhinitis?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List on following slides.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Physical Exam Findings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857"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General</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Mouth breathing</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Eyes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Watery eyes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Redness and/or swelling of conjunctiva</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“Allergic shiners”–venous stasis below lower eyelids</a:t>
            </a:r>
          </a:p>
          <a:p>
            <a:pPr lvl="1">
              <a:lnSpc>
                <a:spcPct val="80000"/>
              </a:lnSpc>
              <a:spcBef>
                <a:spcPts val="0"/>
              </a:spcBef>
              <a:spcAft>
                <a:spcPts val="1200"/>
              </a:spcAft>
              <a:buClr>
                <a:schemeClr val="accent3">
                  <a:lumMod val="50000"/>
                </a:schemeClr>
              </a:buClr>
            </a:pPr>
            <a:r>
              <a:rPr lang="en-US" dirty="0" err="1">
                <a:latin typeface="Arial" panose="020B0604020202020204" pitchFamily="34" charset="0"/>
                <a:cs typeface="Arial" panose="020B0604020202020204" pitchFamily="34" charset="0"/>
              </a:rPr>
              <a:t>Dennie</a:t>
            </a:r>
            <a:r>
              <a:rPr lang="en-US" dirty="0">
                <a:latin typeface="Arial" panose="020B0604020202020204" pitchFamily="34" charset="0"/>
                <a:cs typeface="Arial" panose="020B0604020202020204" pitchFamily="34" charset="0"/>
              </a:rPr>
              <a:t>-Morgan lines–extra folds or lines below the eyes</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Tree>
    <p:extLst>
      <p:ext uri="{BB962C8B-B14F-4D97-AF65-F5344CB8AC3E}">
        <p14:creationId xmlns:p14="http://schemas.microsoft.com/office/powerpoint/2010/main" val="269317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Allergic Rhinitis</a:t>
            </a:r>
            <a:br>
              <a:rPr lang="en-US" dirty="0"/>
            </a:br>
            <a:r>
              <a:rPr lang="en-US" dirty="0"/>
              <a:t> Physical Exam Findings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857" y="1609888"/>
            <a:ext cx="8229600" cy="4451409"/>
          </a:xfrm>
          <a:prstGeom prst="rect">
            <a:avLst/>
          </a:prstGeom>
        </p:spPr>
        <p:txBody>
          <a:bodyPr>
            <a:no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Nose</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Transverse external crease</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Nasal turbinate hypertrophy</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Nasal turbinate pallor or erythema</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Clear nasal discharge</a:t>
            </a:r>
          </a:p>
          <a:p>
            <a:pPr>
              <a:lnSpc>
                <a:spcPct val="80000"/>
              </a:lnSpc>
              <a:spcBef>
                <a:spcPts val="0"/>
              </a:spcBef>
              <a:spcAft>
                <a:spcPts val="900"/>
              </a:spcAft>
              <a:buClr>
                <a:schemeClr val="accent3">
                  <a:lumMod val="50000"/>
                </a:schemeClr>
              </a:buClr>
            </a:pPr>
            <a:r>
              <a:rPr lang="en-US" sz="2400" dirty="0">
                <a:latin typeface="Arial" panose="020B0604020202020204" pitchFamily="34" charset="0"/>
                <a:cs typeface="Arial" panose="020B0604020202020204" pitchFamily="34" charset="0"/>
              </a:rPr>
              <a:t>Oropharynx</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Halitosis</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Dental malocclusion or high arched palate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(due to mouth breathing)</a:t>
            </a:r>
          </a:p>
          <a:p>
            <a:pPr lvl="1">
              <a:lnSpc>
                <a:spcPct val="80000"/>
              </a:lnSpc>
              <a:spcBef>
                <a:spcPts val="0"/>
              </a:spcBef>
              <a:spcAft>
                <a:spcPts val="900"/>
              </a:spcAft>
              <a:buClr>
                <a:schemeClr val="accent3">
                  <a:lumMod val="50000"/>
                </a:schemeClr>
              </a:buClr>
            </a:pPr>
            <a:r>
              <a:rPr lang="en-US" sz="2000" dirty="0" err="1">
                <a:latin typeface="Arial" panose="020B0604020202020204" pitchFamily="34" charset="0"/>
                <a:cs typeface="Arial" panose="020B0604020202020204" pitchFamily="34" charset="0"/>
              </a:rPr>
              <a:t>Tonsillar</a:t>
            </a:r>
            <a:r>
              <a:rPr lang="en-US" sz="2000" dirty="0">
                <a:latin typeface="Arial" panose="020B0604020202020204" pitchFamily="34" charset="0"/>
                <a:cs typeface="Arial" panose="020B0604020202020204" pitchFamily="34" charset="0"/>
              </a:rPr>
              <a:t> hypertrophy</a:t>
            </a:r>
          </a:p>
          <a:p>
            <a:pPr lvl="1">
              <a:lnSpc>
                <a:spcPct val="80000"/>
              </a:lnSpc>
              <a:spcBef>
                <a:spcPts val="0"/>
              </a:spcBef>
              <a:spcAft>
                <a:spcPts val="900"/>
              </a:spcAft>
              <a:buClr>
                <a:schemeClr val="accent3">
                  <a:lumMod val="50000"/>
                </a:schemeClr>
              </a:buClr>
            </a:pPr>
            <a:r>
              <a:rPr lang="en-US" sz="2000" dirty="0" err="1">
                <a:latin typeface="Arial" panose="020B0604020202020204" pitchFamily="34" charset="0"/>
                <a:cs typeface="Arial" panose="020B0604020202020204" pitchFamily="34" charset="0"/>
              </a:rPr>
              <a:t>Oropharyngeal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cobblestoning</a:t>
            </a:r>
            <a:r>
              <a:rPr lang="en-US" sz="2000" dirty="0">
                <a:latin typeface="Arial" panose="020B0604020202020204" pitchFamily="34" charset="0"/>
                <a:cs typeface="Arial" panose="020B0604020202020204" pitchFamily="34" charset="0"/>
              </a:rPr>
              <a:t> </a:t>
            </a:r>
          </a:p>
          <a:p>
            <a:pPr lvl="1">
              <a:lnSpc>
                <a:spcPct val="80000"/>
              </a:lnSpc>
              <a:spcBef>
                <a:spcPts val="0"/>
              </a:spcBef>
              <a:spcAft>
                <a:spcPts val="900"/>
              </a:spcAft>
              <a:buClr>
                <a:schemeClr val="accent3">
                  <a:lumMod val="50000"/>
                </a:schemeClr>
              </a:buClr>
            </a:pPr>
            <a:r>
              <a:rPr lang="en-US" sz="2000" dirty="0">
                <a:latin typeface="Arial" panose="020B0604020202020204" pitchFamily="34" charset="0"/>
                <a:cs typeface="Arial" panose="020B0604020202020204" pitchFamily="34" charset="0"/>
              </a:rPr>
              <a:t>Posterior pharyngeal postnasal drainage</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sz="2800" dirty="0">
                <a:latin typeface="Arial" panose="020B0604020202020204" pitchFamily="34" charset="0"/>
                <a:cs typeface="Arial" panose="020B0604020202020204" pitchFamily="34" charset="0"/>
              </a:rPr>
              <a:t>Two Part Question (must get both correct)</a:t>
            </a:r>
          </a:p>
          <a:p>
            <a:pPr lvl="1">
              <a:lnSpc>
                <a:spcPct val="80000"/>
              </a:lnSpc>
              <a:spcBef>
                <a:spcPts val="0"/>
              </a:spcBef>
              <a:spcAft>
                <a:spcPts val="1200"/>
              </a:spcAft>
              <a:buClr>
                <a:schemeClr val="accent3">
                  <a:lumMod val="50000"/>
                </a:schemeClr>
              </a:buClr>
            </a:pPr>
            <a:r>
              <a:rPr lang="en-US" sz="2400" dirty="0">
                <a:latin typeface="Arial" panose="020B0604020202020204" pitchFamily="34" charset="0"/>
                <a:cs typeface="Arial" panose="020B0604020202020204" pitchFamily="34" charset="0"/>
              </a:rPr>
              <a:t>What is one reason specific </a:t>
            </a:r>
            <a:r>
              <a:rPr lang="en-US" sz="2400" dirty="0" err="1">
                <a:latin typeface="Arial" panose="020B0604020202020204" pitchFamily="34" charset="0"/>
                <a:cs typeface="Arial" panose="020B0604020202020204" pitchFamily="34" charset="0"/>
              </a:rPr>
              <a:t>IgE</a:t>
            </a:r>
            <a:r>
              <a:rPr lang="en-US" sz="2400" dirty="0">
                <a:latin typeface="Arial" panose="020B0604020202020204" pitchFamily="34" charset="0"/>
                <a:cs typeface="Arial" panose="020B0604020202020204" pitchFamily="34" charset="0"/>
              </a:rPr>
              <a:t> testing may be useful for diagnosis?</a:t>
            </a:r>
          </a:p>
          <a:p>
            <a:pPr lvl="1">
              <a:lnSpc>
                <a:spcPct val="80000"/>
              </a:lnSpc>
              <a:spcBef>
                <a:spcPts val="0"/>
              </a:spcBef>
              <a:spcAft>
                <a:spcPts val="1200"/>
              </a:spcAft>
              <a:buClr>
                <a:schemeClr val="accent3">
                  <a:lumMod val="50000"/>
                </a:schemeClr>
              </a:buClr>
            </a:pPr>
            <a:r>
              <a:rPr lang="en-US" sz="2400" dirty="0">
                <a:latin typeface="Arial" panose="020B0604020202020204" pitchFamily="34" charset="0"/>
                <a:cs typeface="Arial" panose="020B0604020202020204" pitchFamily="34" charset="0"/>
              </a:rPr>
              <a:t>What is one reason specific </a:t>
            </a:r>
            <a:r>
              <a:rPr lang="en-US" sz="2400" dirty="0" err="1">
                <a:latin typeface="Arial" panose="020B0604020202020204" pitchFamily="34" charset="0"/>
                <a:cs typeface="Arial" panose="020B0604020202020204" pitchFamily="34" charset="0"/>
              </a:rPr>
              <a:t>IgE</a:t>
            </a:r>
            <a:r>
              <a:rPr lang="en-US" sz="2400" dirty="0">
                <a:latin typeface="Arial" panose="020B0604020202020204" pitchFamily="34" charset="0"/>
                <a:cs typeface="Arial" panose="020B0604020202020204" pitchFamily="34" charset="0"/>
              </a:rPr>
              <a:t> testing not be warranted?</a:t>
            </a:r>
          </a:p>
        </p:txBody>
      </p:sp>
      <p:sp>
        <p:nvSpPr>
          <p:cNvPr id="5" name="Rectangle 4"/>
          <p:cNvSpPr/>
          <p:nvPr/>
        </p:nvSpPr>
        <p:spPr>
          <a:xfrm>
            <a:off x="233916" y="3490259"/>
            <a:ext cx="8665535"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914400" indent="-731520">
              <a:buFont typeface="+mj-lt"/>
              <a:buAutoNum type="arabicPeriod"/>
            </a:pPr>
            <a:r>
              <a:rPr lang="en-US" sz="3200" dirty="0">
                <a:latin typeface="Arial" panose="020B0604020202020204" pitchFamily="34" charset="0"/>
                <a:cs typeface="Arial" panose="020B0604020202020204" pitchFamily="34" charset="0"/>
              </a:rPr>
              <a:t>Support symptom diagnosis or allow target of specific allergen.</a:t>
            </a:r>
          </a:p>
          <a:p>
            <a:pPr marL="914400" indent="-731520">
              <a:buFont typeface="+mj-lt"/>
              <a:buAutoNum type="arabicPeriod"/>
            </a:pPr>
            <a:r>
              <a:rPr lang="en-US" sz="3200" dirty="0">
                <a:latin typeface="Arial" panose="020B0604020202020204" pitchFamily="34" charset="0"/>
                <a:cs typeface="Arial" panose="020B0604020202020204" pitchFamily="34" charset="0"/>
              </a:rPr>
              <a:t>Cost, access, and cheap treatment options.</a:t>
            </a:r>
          </a:p>
        </p:txBody>
      </p:sp>
    </p:spTree>
    <p:extLst>
      <p:ext uri="{BB962C8B-B14F-4D97-AF65-F5344CB8AC3E}">
        <p14:creationId xmlns:p14="http://schemas.microsoft.com/office/powerpoint/2010/main" val="11479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a:t>
            </a:r>
            <a:r>
              <a:rPr lang="en-US" dirty="0" err="1"/>
              <a:t>IgE</a:t>
            </a:r>
            <a:r>
              <a:rPr lang="en-US" dirty="0"/>
              <a:t> Testing</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857"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Helpful because: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support that rhinitis symptoms are allergy-based versus other types of rhinitis (as affects treatment).</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confirm suspected causes of patient’s symptoms.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help determine specific sensitivities to allow allergen avoidance or guide allergen immunotherapy (allergy shots).</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Tree>
    <p:extLst>
      <p:ext uri="{BB962C8B-B14F-4D97-AF65-F5344CB8AC3E}">
        <p14:creationId xmlns:p14="http://schemas.microsoft.com/office/powerpoint/2010/main" val="269317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a:t>
            </a:r>
            <a:r>
              <a:rPr lang="en-US" dirty="0" err="1"/>
              <a:t>IgE</a:t>
            </a:r>
            <a:r>
              <a:rPr lang="en-US" dirty="0"/>
              <a:t> Testing</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609600" y="15700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457857"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Not helpful because: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Empiric treatment should be attempted first.</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Best done by skin prick testing, which is not usually accessible in primary care offices.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Needs to be guided by thorough history and knowledge of environment to guide which allergens are tested. </a:t>
            </a:r>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4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58333"/>
          </a:xfrm>
          <a:ln>
            <a:miter lim="800000"/>
            <a:headEnd/>
            <a:tailEnd/>
          </a:ln>
        </p:spPr>
        <p:txBody>
          <a:bodyPr rtlCol="0">
            <a:normAutofit/>
          </a:bodyPr>
          <a:lstStyle/>
          <a:p>
            <a:pPr eaLnBrk="1" fontAlgn="auto" hangingPunct="1">
              <a:spcAft>
                <a:spcPts val="0"/>
              </a:spcAft>
              <a:defRPr/>
            </a:pPr>
            <a:r>
              <a:rPr lang="en-US" sz="4400" dirty="0">
                <a:latin typeface="Arial" panose="020B0604020202020204" pitchFamily="34" charset="0"/>
                <a:cs typeface="Arial" panose="020B0604020202020204" pitchFamily="34" charset="0"/>
              </a:rPr>
              <a:t>Allergic Rhinitis</a:t>
            </a:r>
          </a:p>
        </p:txBody>
      </p:sp>
      <p:sp>
        <p:nvSpPr>
          <p:cNvPr id="10" name="Rounded Rectangle 9"/>
          <p:cNvSpPr/>
          <p:nvPr/>
        </p:nvSpPr>
        <p:spPr>
          <a:xfrm>
            <a:off x="667512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Treatment 2</a:t>
            </a:r>
          </a:p>
        </p:txBody>
      </p:sp>
      <p:sp>
        <p:nvSpPr>
          <p:cNvPr id="11" name="Rounded Rectangle 10"/>
          <p:cNvSpPr/>
          <p:nvPr/>
        </p:nvSpPr>
        <p:spPr>
          <a:xfrm>
            <a:off x="466344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Treatment 1</a:t>
            </a:r>
          </a:p>
        </p:txBody>
      </p:sp>
      <p:sp>
        <p:nvSpPr>
          <p:cNvPr id="12" name="Rounded Rectangle 11"/>
          <p:cNvSpPr/>
          <p:nvPr/>
        </p:nvSpPr>
        <p:spPr>
          <a:xfrm>
            <a:off x="265176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H/P</a:t>
            </a:r>
          </a:p>
        </p:txBody>
      </p:sp>
      <p:sp>
        <p:nvSpPr>
          <p:cNvPr id="13" name="Rounded Rectangle 12"/>
          <p:cNvSpPr/>
          <p:nvPr/>
        </p:nvSpPr>
        <p:spPr>
          <a:xfrm>
            <a:off x="640080" y="1188720"/>
            <a:ext cx="1828800" cy="548640"/>
          </a:xfrm>
          <a:prstGeom prst="roundRect">
            <a:avLst/>
          </a:prstGeom>
          <a:solidFill>
            <a:schemeClr val="accent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Intro/</a:t>
            </a:r>
            <a:r>
              <a:rPr lang="en-US" sz="2000" b="1" dirty="0" err="1">
                <a:solidFill>
                  <a:schemeClr val="tx1"/>
                </a:solidFill>
                <a:latin typeface="Arial" panose="020B0604020202020204" pitchFamily="34" charset="0"/>
                <a:cs typeface="Arial" panose="020B0604020202020204" pitchFamily="34" charset="0"/>
              </a:rPr>
              <a:t>Epi</a:t>
            </a:r>
            <a:endParaRPr lang="en-US" sz="2000" b="1" dirty="0">
              <a:solidFill>
                <a:schemeClr val="tx1"/>
              </a:solidFill>
              <a:latin typeface="Arial" panose="020B0604020202020204" pitchFamily="34" charset="0"/>
              <a:cs typeface="Arial" panose="020B0604020202020204" pitchFamily="34" charset="0"/>
            </a:endParaRPr>
          </a:p>
        </p:txBody>
      </p:sp>
      <p:sp>
        <p:nvSpPr>
          <p:cNvPr id="43" name="Rounded Rectangle 42">
            <a:hlinkClick r:id="rId3" action="ppaction://hlinksldjump"/>
          </p:cNvPr>
          <p:cNvSpPr/>
          <p:nvPr/>
        </p:nvSpPr>
        <p:spPr>
          <a:xfrm>
            <a:off x="7162800" y="-1"/>
            <a:ext cx="1981200" cy="1058333"/>
          </a:xfrm>
          <a:prstGeom prst="roundRect">
            <a:avLst/>
          </a:prstGeom>
          <a:solidFill>
            <a:schemeClr val="accent5">
              <a:lumMod val="75000"/>
            </a:schemeClr>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800" dirty="0">
                <a:latin typeface="Arial" panose="020B0604020202020204" pitchFamily="34" charset="0"/>
                <a:cs typeface="Arial" panose="020B0604020202020204" pitchFamily="34" charset="0"/>
              </a:rPr>
              <a:t>Final Jeopardy</a:t>
            </a:r>
          </a:p>
        </p:txBody>
      </p:sp>
      <p:grpSp>
        <p:nvGrpSpPr>
          <p:cNvPr id="5" name="Group 4"/>
          <p:cNvGrpSpPr/>
          <p:nvPr/>
        </p:nvGrpSpPr>
        <p:grpSpPr>
          <a:xfrm>
            <a:off x="640080" y="1828800"/>
            <a:ext cx="1828800" cy="914400"/>
            <a:chOff x="640080" y="1828800"/>
            <a:chExt cx="1828800" cy="914400"/>
          </a:xfrm>
        </p:grpSpPr>
        <p:sp>
          <p:nvSpPr>
            <p:cNvPr id="2" name="Rounded Rectangle 1"/>
            <p:cNvSpPr/>
            <p:nvPr/>
          </p:nvSpPr>
          <p:spPr>
            <a:xfrm>
              <a:off x="64008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4" action="ppaction://hlinksldjump"/>
                </a:rPr>
                <a:t>10</a:t>
              </a: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1190847"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51760" y="1824543"/>
            <a:ext cx="1828800" cy="914400"/>
            <a:chOff x="2651760" y="1824543"/>
            <a:chExt cx="1828800" cy="914400"/>
          </a:xfrm>
        </p:grpSpPr>
        <p:sp>
          <p:nvSpPr>
            <p:cNvPr id="42" name="Rounded Rectangle 41"/>
            <p:cNvSpPr/>
            <p:nvPr/>
          </p:nvSpPr>
          <p:spPr>
            <a:xfrm>
              <a:off x="2651760" y="182454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5" action="ppaction://hlinksldjump"/>
                </a:rPr>
                <a:t>10</a:t>
              </a:r>
              <a:endParaRPr lang="en-US" sz="3600" dirty="0">
                <a:latin typeface="Arial" panose="020B0604020202020204" pitchFamily="34" charset="0"/>
                <a:cs typeface="Arial" panose="020B0604020202020204" pitchFamily="34" charset="0"/>
              </a:endParaRPr>
            </a:p>
          </p:txBody>
        </p:sp>
        <p:sp>
          <p:nvSpPr>
            <p:cNvPr id="58" name="Rectangle 57"/>
            <p:cNvSpPr/>
            <p:nvPr/>
          </p:nvSpPr>
          <p:spPr>
            <a:xfrm>
              <a:off x="320996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63440" y="1828800"/>
            <a:ext cx="1828800" cy="914400"/>
            <a:chOff x="4663440" y="1828800"/>
            <a:chExt cx="1828800" cy="914400"/>
          </a:xfrm>
        </p:grpSpPr>
        <p:sp>
          <p:nvSpPr>
            <p:cNvPr id="48" name="Rounded Rectangle 47"/>
            <p:cNvSpPr/>
            <p:nvPr/>
          </p:nvSpPr>
          <p:spPr>
            <a:xfrm>
              <a:off x="466344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6" action="ppaction://hlinksldjump"/>
                </a:rPr>
                <a:t>10</a:t>
              </a:r>
              <a:endParaRPr lang="en-US" sz="3600" dirty="0">
                <a:latin typeface="Arial" panose="020B0604020202020204" pitchFamily="34" charset="0"/>
                <a:cs typeface="Arial" panose="020B0604020202020204" pitchFamily="34" charset="0"/>
              </a:endParaRPr>
            </a:p>
          </p:txBody>
        </p:sp>
        <p:sp>
          <p:nvSpPr>
            <p:cNvPr id="59" name="Rectangle 58"/>
            <p:cNvSpPr/>
            <p:nvPr/>
          </p:nvSpPr>
          <p:spPr>
            <a:xfrm>
              <a:off x="522164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675120" y="1828800"/>
            <a:ext cx="1828800" cy="914400"/>
            <a:chOff x="6675120" y="1828800"/>
            <a:chExt cx="1828800" cy="914400"/>
          </a:xfrm>
        </p:grpSpPr>
        <p:sp>
          <p:nvSpPr>
            <p:cNvPr id="53" name="Rounded Rectangle 52"/>
            <p:cNvSpPr/>
            <p:nvPr/>
          </p:nvSpPr>
          <p:spPr>
            <a:xfrm>
              <a:off x="6675120" y="182880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7" action="ppaction://hlinksldjump"/>
                </a:rPr>
                <a:t>10</a:t>
              </a:r>
              <a:endParaRPr lang="en-US" sz="3600" dirty="0">
                <a:latin typeface="Arial" panose="020B0604020202020204" pitchFamily="34" charset="0"/>
                <a:cs typeface="Arial" panose="020B0604020202020204" pitchFamily="34" charset="0"/>
              </a:endParaRPr>
            </a:p>
          </p:txBody>
        </p:sp>
        <p:sp>
          <p:nvSpPr>
            <p:cNvPr id="60" name="Rectangle 59"/>
            <p:cNvSpPr/>
            <p:nvPr/>
          </p:nvSpPr>
          <p:spPr>
            <a:xfrm>
              <a:off x="7233329" y="246675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40080" y="2834640"/>
            <a:ext cx="1828800" cy="914400"/>
            <a:chOff x="640080" y="2834640"/>
            <a:chExt cx="1828800" cy="914400"/>
          </a:xfrm>
        </p:grpSpPr>
        <p:sp>
          <p:nvSpPr>
            <p:cNvPr id="38" name="Rounded Rectangle 37"/>
            <p:cNvSpPr/>
            <p:nvPr/>
          </p:nvSpPr>
          <p:spPr>
            <a:xfrm>
              <a:off x="64008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8" action="ppaction://hlinksldjump"/>
                </a:rPr>
                <a:t>20</a:t>
              </a:r>
              <a:endParaRPr lang="en-US" sz="3600" dirty="0">
                <a:latin typeface="Arial" panose="020B0604020202020204" pitchFamily="34" charset="0"/>
                <a:cs typeface="Arial" panose="020B0604020202020204" pitchFamily="34" charset="0"/>
              </a:endParaRPr>
            </a:p>
          </p:txBody>
        </p:sp>
        <p:sp>
          <p:nvSpPr>
            <p:cNvPr id="61" name="Rectangle 60"/>
            <p:cNvSpPr/>
            <p:nvPr/>
          </p:nvSpPr>
          <p:spPr>
            <a:xfrm>
              <a:off x="1200416"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51760" y="2830383"/>
            <a:ext cx="1828800" cy="914400"/>
            <a:chOff x="2651760" y="2830383"/>
            <a:chExt cx="1828800" cy="914400"/>
          </a:xfrm>
        </p:grpSpPr>
        <p:sp>
          <p:nvSpPr>
            <p:cNvPr id="44" name="Rounded Rectangle 43"/>
            <p:cNvSpPr/>
            <p:nvPr/>
          </p:nvSpPr>
          <p:spPr>
            <a:xfrm>
              <a:off x="2651760" y="283038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9" action="ppaction://hlinksldjump"/>
                </a:rPr>
                <a:t>20</a:t>
              </a:r>
              <a:endParaRPr lang="en-US" sz="3600" dirty="0">
                <a:latin typeface="Arial" panose="020B0604020202020204" pitchFamily="34" charset="0"/>
                <a:cs typeface="Arial" panose="020B0604020202020204" pitchFamily="34" charset="0"/>
              </a:endParaRPr>
            </a:p>
          </p:txBody>
        </p:sp>
        <p:sp>
          <p:nvSpPr>
            <p:cNvPr id="62" name="Rectangle 61"/>
            <p:cNvSpPr/>
            <p:nvPr/>
          </p:nvSpPr>
          <p:spPr>
            <a:xfrm>
              <a:off x="321953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663440" y="2834640"/>
            <a:ext cx="1828800" cy="914400"/>
            <a:chOff x="4663440" y="2834640"/>
            <a:chExt cx="1828800" cy="914400"/>
          </a:xfrm>
        </p:grpSpPr>
        <p:sp>
          <p:nvSpPr>
            <p:cNvPr id="49" name="Rounded Rectangle 48"/>
            <p:cNvSpPr/>
            <p:nvPr/>
          </p:nvSpPr>
          <p:spPr>
            <a:xfrm>
              <a:off x="466344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0" action="ppaction://hlinksldjump"/>
                </a:rPr>
                <a:t>20</a:t>
              </a:r>
              <a:endParaRPr lang="en-US" sz="3600" dirty="0">
                <a:latin typeface="Arial" panose="020B0604020202020204" pitchFamily="34" charset="0"/>
                <a:cs typeface="Arial" panose="020B0604020202020204" pitchFamily="34" charset="0"/>
              </a:endParaRPr>
            </a:p>
          </p:txBody>
        </p:sp>
        <p:sp>
          <p:nvSpPr>
            <p:cNvPr id="63" name="Rectangle 62"/>
            <p:cNvSpPr/>
            <p:nvPr/>
          </p:nvSpPr>
          <p:spPr>
            <a:xfrm>
              <a:off x="523121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675120" y="2834640"/>
            <a:ext cx="1828800" cy="914400"/>
            <a:chOff x="6675120" y="2834640"/>
            <a:chExt cx="1828800" cy="914400"/>
          </a:xfrm>
        </p:grpSpPr>
        <p:sp>
          <p:nvSpPr>
            <p:cNvPr id="54" name="Rounded Rectangle 53"/>
            <p:cNvSpPr/>
            <p:nvPr/>
          </p:nvSpPr>
          <p:spPr>
            <a:xfrm>
              <a:off x="6675120" y="283464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1" action="ppaction://hlinksldjump"/>
                </a:rPr>
                <a:t>20</a:t>
              </a:r>
              <a:endParaRPr lang="en-US" sz="3600" dirty="0">
                <a:latin typeface="Arial" panose="020B0604020202020204" pitchFamily="34" charset="0"/>
                <a:cs typeface="Arial" panose="020B0604020202020204" pitchFamily="34" charset="0"/>
              </a:endParaRPr>
            </a:p>
          </p:txBody>
        </p:sp>
        <p:sp>
          <p:nvSpPr>
            <p:cNvPr id="64" name="Rectangle 63"/>
            <p:cNvSpPr/>
            <p:nvPr/>
          </p:nvSpPr>
          <p:spPr>
            <a:xfrm>
              <a:off x="7242898" y="3480390"/>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40080" y="3840480"/>
            <a:ext cx="1828800" cy="914400"/>
            <a:chOff x="640080" y="3840480"/>
            <a:chExt cx="1828800" cy="914400"/>
          </a:xfrm>
        </p:grpSpPr>
        <p:sp>
          <p:nvSpPr>
            <p:cNvPr id="39" name="Rounded Rectangle 38"/>
            <p:cNvSpPr/>
            <p:nvPr/>
          </p:nvSpPr>
          <p:spPr>
            <a:xfrm>
              <a:off x="64008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2" action="ppaction://hlinksldjump"/>
                </a:rPr>
                <a:t>30</a:t>
              </a:r>
              <a:endParaRPr lang="en-US" sz="3600" dirty="0">
                <a:latin typeface="Arial" panose="020B0604020202020204" pitchFamily="34" charset="0"/>
                <a:cs typeface="Arial" panose="020B0604020202020204" pitchFamily="34" charset="0"/>
              </a:endParaRPr>
            </a:p>
          </p:txBody>
        </p:sp>
        <p:sp>
          <p:nvSpPr>
            <p:cNvPr id="65" name="Rectangle 64"/>
            <p:cNvSpPr/>
            <p:nvPr/>
          </p:nvSpPr>
          <p:spPr>
            <a:xfrm>
              <a:off x="1200416"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651760" y="3836223"/>
            <a:ext cx="1828800" cy="914400"/>
            <a:chOff x="2651760" y="3836223"/>
            <a:chExt cx="1828800" cy="914400"/>
          </a:xfrm>
        </p:grpSpPr>
        <p:sp>
          <p:nvSpPr>
            <p:cNvPr id="45" name="Rounded Rectangle 44"/>
            <p:cNvSpPr/>
            <p:nvPr/>
          </p:nvSpPr>
          <p:spPr>
            <a:xfrm>
              <a:off x="2651760" y="383622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3" action="ppaction://hlinksldjump"/>
                </a:rPr>
                <a:t>30</a:t>
              </a:r>
              <a:endParaRPr lang="en-US" sz="3600" dirty="0">
                <a:latin typeface="Arial" panose="020B0604020202020204" pitchFamily="34" charset="0"/>
                <a:cs typeface="Arial" panose="020B0604020202020204" pitchFamily="34" charset="0"/>
              </a:endParaRPr>
            </a:p>
          </p:txBody>
        </p:sp>
        <p:sp>
          <p:nvSpPr>
            <p:cNvPr id="66" name="Rectangle 65"/>
            <p:cNvSpPr/>
            <p:nvPr/>
          </p:nvSpPr>
          <p:spPr>
            <a:xfrm>
              <a:off x="321953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663440" y="3840480"/>
            <a:ext cx="1828800" cy="914400"/>
            <a:chOff x="4663440" y="3840480"/>
            <a:chExt cx="1828800" cy="914400"/>
          </a:xfrm>
        </p:grpSpPr>
        <p:sp>
          <p:nvSpPr>
            <p:cNvPr id="50" name="Rounded Rectangle 49"/>
            <p:cNvSpPr/>
            <p:nvPr/>
          </p:nvSpPr>
          <p:spPr>
            <a:xfrm>
              <a:off x="466344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4" action="ppaction://hlinksldjump"/>
                </a:rPr>
                <a:t>30</a:t>
              </a:r>
              <a:endParaRPr lang="en-US" sz="3600" dirty="0">
                <a:latin typeface="Arial" panose="020B0604020202020204" pitchFamily="34" charset="0"/>
                <a:cs typeface="Arial" panose="020B0604020202020204" pitchFamily="34" charset="0"/>
              </a:endParaRPr>
            </a:p>
          </p:txBody>
        </p:sp>
        <p:sp>
          <p:nvSpPr>
            <p:cNvPr id="67" name="Rectangle 66"/>
            <p:cNvSpPr/>
            <p:nvPr/>
          </p:nvSpPr>
          <p:spPr>
            <a:xfrm>
              <a:off x="523121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675120" y="3840480"/>
            <a:ext cx="1828800" cy="914400"/>
            <a:chOff x="6675120" y="3840480"/>
            <a:chExt cx="1828800" cy="914400"/>
          </a:xfrm>
        </p:grpSpPr>
        <p:sp>
          <p:nvSpPr>
            <p:cNvPr id="55" name="Rounded Rectangle 54"/>
            <p:cNvSpPr/>
            <p:nvPr/>
          </p:nvSpPr>
          <p:spPr>
            <a:xfrm>
              <a:off x="6675120" y="384048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5" action="ppaction://hlinksldjump"/>
                </a:rPr>
                <a:t>30</a:t>
              </a:r>
              <a:endParaRPr lang="en-US" sz="3600" dirty="0">
                <a:latin typeface="Arial" panose="020B0604020202020204" pitchFamily="34" charset="0"/>
                <a:cs typeface="Arial" panose="020B0604020202020204" pitchFamily="34" charset="0"/>
              </a:endParaRPr>
            </a:p>
          </p:txBody>
        </p:sp>
        <p:sp>
          <p:nvSpPr>
            <p:cNvPr id="68" name="Rectangle 67"/>
            <p:cNvSpPr/>
            <p:nvPr/>
          </p:nvSpPr>
          <p:spPr>
            <a:xfrm>
              <a:off x="7242898" y="4490483"/>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40080" y="4846320"/>
            <a:ext cx="1828800" cy="914400"/>
            <a:chOff x="640080" y="4846320"/>
            <a:chExt cx="1828800" cy="914400"/>
          </a:xfrm>
        </p:grpSpPr>
        <p:sp>
          <p:nvSpPr>
            <p:cNvPr id="40" name="Rounded Rectangle 39"/>
            <p:cNvSpPr/>
            <p:nvPr/>
          </p:nvSpPr>
          <p:spPr>
            <a:xfrm>
              <a:off x="64008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6" action="ppaction://hlinksldjump"/>
                </a:rPr>
                <a:t>40</a:t>
              </a:r>
              <a:endParaRPr lang="en-US" sz="3600" dirty="0">
                <a:latin typeface="Arial" panose="020B0604020202020204" pitchFamily="34" charset="0"/>
                <a:cs typeface="Arial" panose="020B0604020202020204" pitchFamily="34" charset="0"/>
              </a:endParaRPr>
            </a:p>
          </p:txBody>
        </p:sp>
        <p:sp>
          <p:nvSpPr>
            <p:cNvPr id="69" name="Rectangle 68"/>
            <p:cNvSpPr/>
            <p:nvPr/>
          </p:nvSpPr>
          <p:spPr>
            <a:xfrm>
              <a:off x="1200416"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651760" y="4842063"/>
            <a:ext cx="1828800" cy="914400"/>
            <a:chOff x="2651760" y="4842063"/>
            <a:chExt cx="1828800" cy="914400"/>
          </a:xfrm>
        </p:grpSpPr>
        <p:sp>
          <p:nvSpPr>
            <p:cNvPr id="46" name="Rounded Rectangle 45"/>
            <p:cNvSpPr/>
            <p:nvPr/>
          </p:nvSpPr>
          <p:spPr>
            <a:xfrm>
              <a:off x="2651760" y="484206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7" action="ppaction://hlinksldjump"/>
                </a:rPr>
                <a:t>40</a:t>
              </a:r>
              <a:endParaRPr lang="en-US" sz="3600" dirty="0">
                <a:latin typeface="Arial" panose="020B0604020202020204" pitchFamily="34" charset="0"/>
                <a:cs typeface="Arial" panose="020B0604020202020204" pitchFamily="34" charset="0"/>
              </a:endParaRPr>
            </a:p>
          </p:txBody>
        </p:sp>
        <p:sp>
          <p:nvSpPr>
            <p:cNvPr id="70" name="Rectangle 69"/>
            <p:cNvSpPr/>
            <p:nvPr/>
          </p:nvSpPr>
          <p:spPr>
            <a:xfrm>
              <a:off x="321953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663440" y="4846320"/>
            <a:ext cx="1828800" cy="914400"/>
            <a:chOff x="4663440" y="4846320"/>
            <a:chExt cx="1828800" cy="914400"/>
          </a:xfrm>
        </p:grpSpPr>
        <p:sp>
          <p:nvSpPr>
            <p:cNvPr id="51" name="Rounded Rectangle 50"/>
            <p:cNvSpPr/>
            <p:nvPr/>
          </p:nvSpPr>
          <p:spPr>
            <a:xfrm>
              <a:off x="466344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8" action="ppaction://hlinksldjump"/>
                </a:rPr>
                <a:t>40</a:t>
              </a:r>
              <a:endParaRPr lang="en-US" sz="3600" dirty="0">
                <a:latin typeface="Arial" panose="020B0604020202020204" pitchFamily="34" charset="0"/>
                <a:cs typeface="Arial" panose="020B0604020202020204" pitchFamily="34" charset="0"/>
              </a:endParaRPr>
            </a:p>
          </p:txBody>
        </p:sp>
        <p:sp>
          <p:nvSpPr>
            <p:cNvPr id="71" name="Rectangle 70"/>
            <p:cNvSpPr/>
            <p:nvPr/>
          </p:nvSpPr>
          <p:spPr>
            <a:xfrm>
              <a:off x="523121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675120" y="4846320"/>
            <a:ext cx="1828800" cy="914400"/>
            <a:chOff x="6675120" y="4846320"/>
            <a:chExt cx="1828800" cy="914400"/>
          </a:xfrm>
        </p:grpSpPr>
        <p:sp>
          <p:nvSpPr>
            <p:cNvPr id="56" name="Rounded Rectangle 55"/>
            <p:cNvSpPr/>
            <p:nvPr/>
          </p:nvSpPr>
          <p:spPr>
            <a:xfrm>
              <a:off x="6675120" y="484632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19" action="ppaction://hlinksldjump"/>
                </a:rPr>
                <a:t>40</a:t>
              </a:r>
              <a:endParaRPr lang="en-US" sz="3600" dirty="0">
                <a:latin typeface="Arial" panose="020B0604020202020204" pitchFamily="34" charset="0"/>
                <a:cs typeface="Arial" panose="020B0604020202020204" pitchFamily="34" charset="0"/>
              </a:endParaRPr>
            </a:p>
          </p:txBody>
        </p:sp>
        <p:sp>
          <p:nvSpPr>
            <p:cNvPr id="72" name="Rectangle 71"/>
            <p:cNvSpPr/>
            <p:nvPr/>
          </p:nvSpPr>
          <p:spPr>
            <a:xfrm>
              <a:off x="7242898" y="5511209"/>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40080" y="5852160"/>
            <a:ext cx="1828800" cy="914400"/>
            <a:chOff x="640080" y="5852160"/>
            <a:chExt cx="1828800" cy="914400"/>
          </a:xfrm>
        </p:grpSpPr>
        <p:sp>
          <p:nvSpPr>
            <p:cNvPr id="41" name="Rounded Rectangle 40"/>
            <p:cNvSpPr/>
            <p:nvPr/>
          </p:nvSpPr>
          <p:spPr>
            <a:xfrm>
              <a:off x="64008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0" action="ppaction://hlinksldjump"/>
                </a:rPr>
                <a:t>50</a:t>
              </a:r>
              <a:endParaRPr lang="en-US" sz="3600" dirty="0">
                <a:latin typeface="Arial" panose="020B0604020202020204" pitchFamily="34" charset="0"/>
                <a:cs typeface="Arial" panose="020B0604020202020204" pitchFamily="34" charset="0"/>
              </a:endParaRPr>
            </a:p>
          </p:txBody>
        </p:sp>
        <p:sp>
          <p:nvSpPr>
            <p:cNvPr id="73" name="Rectangle 72"/>
            <p:cNvSpPr/>
            <p:nvPr/>
          </p:nvSpPr>
          <p:spPr>
            <a:xfrm>
              <a:off x="1200416"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651760" y="5847903"/>
            <a:ext cx="1828800" cy="914400"/>
            <a:chOff x="2651760" y="5847903"/>
            <a:chExt cx="1828800" cy="914400"/>
          </a:xfrm>
        </p:grpSpPr>
        <p:sp>
          <p:nvSpPr>
            <p:cNvPr id="47" name="Rounded Rectangle 46"/>
            <p:cNvSpPr/>
            <p:nvPr/>
          </p:nvSpPr>
          <p:spPr>
            <a:xfrm>
              <a:off x="2651760" y="5847903"/>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1" action="ppaction://hlinksldjump"/>
                </a:rPr>
                <a:t>50</a:t>
              </a:r>
              <a:endParaRPr lang="en-US" sz="3600" dirty="0">
                <a:latin typeface="Arial" panose="020B0604020202020204" pitchFamily="34" charset="0"/>
                <a:cs typeface="Arial" panose="020B0604020202020204" pitchFamily="34" charset="0"/>
              </a:endParaRPr>
            </a:p>
          </p:txBody>
        </p:sp>
        <p:sp>
          <p:nvSpPr>
            <p:cNvPr id="74" name="Rectangle 73"/>
            <p:cNvSpPr/>
            <p:nvPr/>
          </p:nvSpPr>
          <p:spPr>
            <a:xfrm>
              <a:off x="321953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663440" y="5852160"/>
            <a:ext cx="1828800" cy="914400"/>
            <a:chOff x="4663440" y="5852160"/>
            <a:chExt cx="1828800" cy="914400"/>
          </a:xfrm>
        </p:grpSpPr>
        <p:sp>
          <p:nvSpPr>
            <p:cNvPr id="52" name="Rounded Rectangle 51"/>
            <p:cNvSpPr/>
            <p:nvPr/>
          </p:nvSpPr>
          <p:spPr>
            <a:xfrm>
              <a:off x="466344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2" action="ppaction://hlinksldjump"/>
                </a:rPr>
                <a:t>50</a:t>
              </a:r>
              <a:endParaRPr lang="en-US" sz="3600" dirty="0">
                <a:latin typeface="Arial" panose="020B0604020202020204" pitchFamily="34" charset="0"/>
                <a:cs typeface="Arial" panose="020B0604020202020204" pitchFamily="34" charset="0"/>
              </a:endParaRPr>
            </a:p>
          </p:txBody>
        </p:sp>
        <p:sp>
          <p:nvSpPr>
            <p:cNvPr id="75" name="Rectangle 74"/>
            <p:cNvSpPr/>
            <p:nvPr/>
          </p:nvSpPr>
          <p:spPr>
            <a:xfrm>
              <a:off x="523121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675120" y="5852160"/>
            <a:ext cx="1828800" cy="914400"/>
            <a:chOff x="6675120" y="5852160"/>
            <a:chExt cx="1828800" cy="914400"/>
          </a:xfrm>
        </p:grpSpPr>
        <p:sp>
          <p:nvSpPr>
            <p:cNvPr id="57" name="Rounded Rectangle 56"/>
            <p:cNvSpPr/>
            <p:nvPr/>
          </p:nvSpPr>
          <p:spPr>
            <a:xfrm>
              <a:off x="6675120" y="5852160"/>
              <a:ext cx="1828800" cy="9144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hlinkClick r:id="rId23" action="ppaction://hlinksldjump"/>
                </a:rPr>
                <a:t>50</a:t>
              </a:r>
              <a:endParaRPr lang="en-US" sz="3600" dirty="0">
                <a:latin typeface="Arial" panose="020B0604020202020204" pitchFamily="34" charset="0"/>
                <a:cs typeface="Arial" panose="020B0604020202020204" pitchFamily="34" charset="0"/>
              </a:endParaRPr>
            </a:p>
          </p:txBody>
        </p:sp>
        <p:sp>
          <p:nvSpPr>
            <p:cNvPr id="76" name="Rectangle 75"/>
            <p:cNvSpPr/>
            <p:nvPr/>
          </p:nvSpPr>
          <p:spPr>
            <a:xfrm>
              <a:off x="7242898" y="6500036"/>
              <a:ext cx="712381" cy="10632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94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10 Point Question</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the most effective class of medications for treating allergic rhinitis?</a:t>
            </a:r>
          </a:p>
        </p:txBody>
      </p:sp>
      <p:sp>
        <p:nvSpPr>
          <p:cNvPr id="6" name="Rectangle 5"/>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Intranasal Corticosteroids</a:t>
            </a:r>
          </a:p>
        </p:txBody>
      </p:sp>
    </p:spTree>
    <p:extLst>
      <p:ext uri="{BB962C8B-B14F-4D97-AF65-F5344CB8AC3E}">
        <p14:creationId xmlns:p14="http://schemas.microsoft.com/office/powerpoint/2010/main" val="37168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Intranasal Corticosteroids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Relieve sneezing, rhinorrhea, pruritus, and nasal congestion.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Reduce inflammation, suppress neutrophils, cause mild vasoconstriction.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Available in generic formulations and over-the-counter options.</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p:txBody>
      </p:sp>
    </p:spTree>
    <p:extLst>
      <p:ext uri="{BB962C8B-B14F-4D97-AF65-F5344CB8AC3E}">
        <p14:creationId xmlns:p14="http://schemas.microsoft.com/office/powerpoint/2010/main" val="1262401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65"/>
            <a:ext cx="8229600" cy="1143000"/>
          </a:xfrm>
        </p:spPr>
        <p:txBody>
          <a:bodyPr/>
          <a:lstStyle/>
          <a:p>
            <a:r>
              <a:rPr lang="en-US" dirty="0"/>
              <a:t>Common Products and Doses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70519577"/>
              </p:ext>
            </p:extLst>
          </p:nvPr>
        </p:nvGraphicFramePr>
        <p:xfrm>
          <a:off x="91441" y="1331429"/>
          <a:ext cx="8961119" cy="4297680"/>
        </p:xfrm>
        <a:graphic>
          <a:graphicData uri="http://schemas.openxmlformats.org/drawingml/2006/table">
            <a:tbl>
              <a:tblPr firstRow="1" bandRow="1">
                <a:tableStyleId>{F5AB1C69-6EDB-4FF4-983F-18BD219EF322}</a:tableStyleId>
              </a:tblPr>
              <a:tblGrid>
                <a:gridCol w="4246643">
                  <a:extLst>
                    <a:ext uri="{9D8B030D-6E8A-4147-A177-3AD203B41FA5}">
                      <a16:colId xmlns:a16="http://schemas.microsoft.com/office/drawing/2014/main" val="20000"/>
                    </a:ext>
                  </a:extLst>
                </a:gridCol>
                <a:gridCol w="771924">
                  <a:extLst>
                    <a:ext uri="{9D8B030D-6E8A-4147-A177-3AD203B41FA5}">
                      <a16:colId xmlns:a16="http://schemas.microsoft.com/office/drawing/2014/main" val="20001"/>
                    </a:ext>
                  </a:extLst>
                </a:gridCol>
                <a:gridCol w="1190847">
                  <a:extLst>
                    <a:ext uri="{9D8B030D-6E8A-4147-A177-3AD203B41FA5}">
                      <a16:colId xmlns:a16="http://schemas.microsoft.com/office/drawing/2014/main" val="20002"/>
                    </a:ext>
                  </a:extLst>
                </a:gridCol>
                <a:gridCol w="2751705">
                  <a:extLst>
                    <a:ext uri="{9D8B030D-6E8A-4147-A177-3AD203B41FA5}">
                      <a16:colId xmlns:a16="http://schemas.microsoft.com/office/drawing/2014/main" val="20003"/>
                    </a:ext>
                  </a:extLst>
                </a:gridCol>
              </a:tblGrid>
              <a:tr h="457200">
                <a:tc>
                  <a:txBody>
                    <a:bodyPr/>
                    <a:lstStyle/>
                    <a:p>
                      <a:r>
                        <a:rPr lang="en-US" sz="2000" dirty="0">
                          <a:latin typeface="Arial" panose="020B0604020202020204" pitchFamily="34" charset="0"/>
                          <a:cs typeface="Arial" panose="020B0604020202020204" pitchFamily="34" charset="0"/>
                        </a:rPr>
                        <a:t>Product</a:t>
                      </a:r>
                      <a:r>
                        <a:rPr lang="en-US" sz="2000" baseline="0" dirty="0">
                          <a:latin typeface="Arial" panose="020B0604020202020204" pitchFamily="34" charset="0"/>
                          <a:cs typeface="Arial" panose="020B0604020202020204" pitchFamily="34" charset="0"/>
                        </a:rPr>
                        <a:t> Name</a:t>
                      </a:r>
                      <a:endParaRPr lang="en-US" sz="2000" dirty="0">
                        <a:latin typeface="Arial" panose="020B0604020202020204" pitchFamily="34" charset="0"/>
                        <a:cs typeface="Arial" panose="020B0604020202020204" pitchFamily="34" charset="0"/>
                      </a:endParaRPr>
                    </a:p>
                  </a:txBody>
                  <a:tcPr anchor="b"/>
                </a:tc>
                <a:tc>
                  <a:txBody>
                    <a:bodyPr/>
                    <a:lstStyle/>
                    <a:p>
                      <a:pPr algn="ctr"/>
                      <a:r>
                        <a:rPr lang="en-US" sz="2000" dirty="0">
                          <a:latin typeface="Arial" panose="020B0604020202020204" pitchFamily="34" charset="0"/>
                          <a:cs typeface="Arial" panose="020B0604020202020204" pitchFamily="34" charset="0"/>
                        </a:rPr>
                        <a:t>OTC</a:t>
                      </a:r>
                    </a:p>
                  </a:txBody>
                  <a:tcPr anchor="b"/>
                </a:tc>
                <a:tc>
                  <a:txBody>
                    <a:bodyPr/>
                    <a:lstStyle/>
                    <a:p>
                      <a:r>
                        <a:rPr lang="en-US" sz="2000" dirty="0">
                          <a:latin typeface="Arial" panose="020B0604020202020204" pitchFamily="34" charset="0"/>
                          <a:cs typeface="Arial" panose="020B0604020202020204" pitchFamily="34" charset="0"/>
                        </a:rPr>
                        <a:t>Dose</a:t>
                      </a:r>
                    </a:p>
                  </a:txBody>
                  <a:tcPr anchor="b"/>
                </a:tc>
                <a:tc>
                  <a:txBody>
                    <a:bodyPr/>
                    <a:lstStyle/>
                    <a:p>
                      <a:r>
                        <a:rPr lang="en-US" sz="2000" dirty="0">
                          <a:latin typeface="Arial" panose="020B0604020202020204" pitchFamily="34" charset="0"/>
                          <a:cs typeface="Arial" panose="020B0604020202020204" pitchFamily="34" charset="0"/>
                        </a:rPr>
                        <a:t>Directions</a:t>
                      </a:r>
                    </a:p>
                  </a:txBody>
                  <a:tcPr anchor="b"/>
                </a:tc>
                <a:extLst>
                  <a:ext uri="{0D108BD9-81ED-4DB2-BD59-A6C34878D82A}">
                    <a16:rowId xmlns:a16="http://schemas.microsoft.com/office/drawing/2014/main" val="10000"/>
                  </a:ext>
                </a:extLst>
              </a:tr>
              <a:tr h="457200">
                <a:tc>
                  <a:txBody>
                    <a:bodyPr/>
                    <a:lstStyle/>
                    <a:p>
                      <a:r>
                        <a:rPr lang="en-US" sz="1800" dirty="0" err="1">
                          <a:latin typeface="Arial" panose="020B0604020202020204" pitchFamily="34" charset="0"/>
                          <a:cs typeface="Arial" panose="020B0604020202020204" pitchFamily="34" charset="0"/>
                        </a:rPr>
                        <a:t>Beclomethasone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Beconase</a:t>
                      </a:r>
                      <a:r>
                        <a:rPr lang="en-US" sz="1800" baseline="0" dirty="0">
                          <a:latin typeface="Arial" panose="020B0604020202020204" pitchFamily="34" charset="0"/>
                          <a:cs typeface="Arial" panose="020B0604020202020204" pitchFamily="34" charset="0"/>
                        </a:rPr>
                        <a:t> AQ</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42 mcg</a:t>
                      </a:r>
                    </a:p>
                  </a:txBody>
                  <a:tcPr anchor="ctr"/>
                </a:tc>
                <a:tc>
                  <a:txBody>
                    <a:bodyPr/>
                    <a:lstStyle/>
                    <a:p>
                      <a:r>
                        <a:rPr lang="en-US" sz="1800" dirty="0">
                          <a:latin typeface="Arial" panose="020B0604020202020204" pitchFamily="34" charset="0"/>
                          <a:cs typeface="Arial" panose="020B0604020202020204" pitchFamily="34" charset="0"/>
                        </a:rPr>
                        <a:t>1–2 sprays BID</a:t>
                      </a:r>
                    </a:p>
                  </a:txBody>
                  <a:tcPr anchor="ctr"/>
                </a:tc>
                <a:extLst>
                  <a:ext uri="{0D108BD9-81ED-4DB2-BD59-A6C34878D82A}">
                    <a16:rowId xmlns:a16="http://schemas.microsoft.com/office/drawing/2014/main" val="10001"/>
                  </a:ext>
                </a:extLst>
              </a:tr>
              <a:tr h="457200">
                <a:tc>
                  <a:txBody>
                    <a:bodyPr/>
                    <a:lstStyle/>
                    <a:p>
                      <a:r>
                        <a:rPr lang="en-US" sz="1800" dirty="0">
                          <a:latin typeface="Arial" panose="020B0604020202020204" pitchFamily="34" charset="0"/>
                          <a:cs typeface="Arial" panose="020B0604020202020204" pitchFamily="34" charset="0"/>
                        </a:rPr>
                        <a:t>Budesonide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Rhinocort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32 mcg</a:t>
                      </a:r>
                    </a:p>
                  </a:txBody>
                  <a:tcPr anchor="ctr"/>
                </a:tc>
                <a:tc>
                  <a:txBody>
                    <a:bodyPr/>
                    <a:lstStyle/>
                    <a:p>
                      <a:r>
                        <a:rPr lang="en-US" sz="1800" dirty="0">
                          <a:latin typeface="Arial" panose="020B0604020202020204" pitchFamily="34" charset="0"/>
                          <a:cs typeface="Arial" panose="020B0604020202020204" pitchFamily="34" charset="0"/>
                        </a:rPr>
                        <a:t>1–4 sprays daily</a:t>
                      </a:r>
                    </a:p>
                  </a:txBody>
                  <a:tcPr anchor="ct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latin typeface="Arial" panose="020B0604020202020204" pitchFamily="34" charset="0"/>
                          <a:cs typeface="Arial" panose="020B0604020202020204" pitchFamily="34" charset="0"/>
                        </a:rPr>
                        <a:t>Ciclesonide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Omnaris</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latin typeface="Arial" panose="020B0604020202020204" pitchFamily="34" charset="0"/>
                          <a:cs typeface="Arial" panose="020B0604020202020204" pitchFamily="34" charset="0"/>
                        </a:rPr>
                        <a:t>Flunisolide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Nasarel</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25 mcg</a:t>
                      </a:r>
                    </a:p>
                  </a:txBody>
                  <a:tcPr anchor="ctr"/>
                </a:tc>
                <a:tc>
                  <a:txBody>
                    <a:bodyPr/>
                    <a:lstStyle/>
                    <a:p>
                      <a:r>
                        <a:rPr lang="en-US" sz="1800" dirty="0">
                          <a:latin typeface="Arial" panose="020B0604020202020204" pitchFamily="34" charset="0"/>
                          <a:cs typeface="Arial" panose="020B0604020202020204" pitchFamily="34" charset="0"/>
                        </a:rPr>
                        <a:t>2 sprays 2–3 times daily</a:t>
                      </a:r>
                    </a:p>
                  </a:txBody>
                  <a:tcPr anchor="ct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Fluticasone furoate (</a:t>
                      </a:r>
                      <a:r>
                        <a:rPr lang="en-US" sz="1800" dirty="0" err="1">
                          <a:latin typeface="Arial" panose="020B0604020202020204" pitchFamily="34" charset="0"/>
                          <a:cs typeface="Arial" panose="020B0604020202020204" pitchFamily="34" charset="0"/>
                        </a:rPr>
                        <a:t>Veramyst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a:t>
                      </a:r>
                      <a:br>
                        <a:rPr lang="en-US" sz="1800" baseline="0" dirty="0">
                          <a:latin typeface="Arial" panose="020B0604020202020204" pitchFamily="34" charset="0"/>
                          <a:cs typeface="Arial" panose="020B0604020202020204" pitchFamily="34" charset="0"/>
                        </a:rPr>
                      </a:br>
                      <a:r>
                        <a:rPr lang="en-US" sz="1800" baseline="0" dirty="0">
                          <a:latin typeface="Arial" panose="020B0604020202020204" pitchFamily="34" charset="0"/>
                          <a:cs typeface="Arial" panose="020B0604020202020204" pitchFamily="34" charset="0"/>
                        </a:rPr>
                        <a:t>Flonase </a:t>
                      </a:r>
                      <a:r>
                        <a:rPr lang="en-US" sz="1800" baseline="0" dirty="0" err="1">
                          <a:latin typeface="Arial" panose="020B0604020202020204" pitchFamily="34" charset="0"/>
                          <a:cs typeface="Arial" panose="020B0604020202020204" pitchFamily="34" charset="0"/>
                        </a:rPr>
                        <a:t>Sensimist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p>
                      <a:pPr algn="ctr"/>
                      <a:r>
                        <a:rPr lang="en-US" sz="1800" dirty="0">
                          <a:latin typeface="Arial" panose="020B0604020202020204" pitchFamily="34" charset="0"/>
                          <a:cs typeface="Arial" panose="020B0604020202020204" pitchFamily="34" charset="0"/>
                        </a:rPr>
                        <a:t>(FS)</a:t>
                      </a:r>
                    </a:p>
                  </a:txBody>
                  <a:tcPr anchor="ctr"/>
                </a:tc>
                <a:tc>
                  <a:txBody>
                    <a:bodyPr/>
                    <a:lstStyle/>
                    <a:p>
                      <a:r>
                        <a:rPr lang="en-US" sz="1800" dirty="0">
                          <a:latin typeface="Arial" panose="020B0604020202020204" pitchFamily="34" charset="0"/>
                          <a:cs typeface="Arial" panose="020B0604020202020204" pitchFamily="34" charset="0"/>
                        </a:rPr>
                        <a:t>27.5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Fluticasone propionate (Flonase</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1–2 sprays daily</a:t>
                      </a:r>
                    </a:p>
                  </a:txBody>
                  <a:tcPr anchor="ct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Mometasone furoate (Nasonex</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1800" dirty="0">
                        <a:latin typeface="Arial" panose="020B0604020202020204" pitchFamily="34" charset="0"/>
                        <a:cs typeface="Arial" panose="020B0604020202020204" pitchFamily="34" charset="0"/>
                      </a:endParaRPr>
                    </a:p>
                  </a:txBody>
                  <a:tcPr anchor="ctr"/>
                </a:tc>
                <a:tc>
                  <a:txBody>
                    <a:bodyPr/>
                    <a:lstStyle/>
                    <a:p>
                      <a:r>
                        <a:rPr lang="en-US" sz="1800" dirty="0">
                          <a:latin typeface="Arial" panose="020B0604020202020204" pitchFamily="34" charset="0"/>
                          <a:cs typeface="Arial" panose="020B0604020202020204" pitchFamily="34" charset="0"/>
                        </a:rPr>
                        <a:t>50 mcg</a:t>
                      </a:r>
                    </a:p>
                  </a:txBody>
                  <a:tcPr anchor="ctr"/>
                </a:tc>
                <a:tc>
                  <a:txBody>
                    <a:bodyPr/>
                    <a:lstStyle/>
                    <a:p>
                      <a:r>
                        <a:rPr lang="en-US" sz="1800" dirty="0">
                          <a:latin typeface="Arial" panose="020B0604020202020204" pitchFamily="34" charset="0"/>
                          <a:cs typeface="Arial" panose="020B0604020202020204" pitchFamily="34" charset="0"/>
                        </a:rPr>
                        <a:t>2 sprays daily</a:t>
                      </a:r>
                    </a:p>
                  </a:txBody>
                  <a:tcPr anchor="ct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Triamcinolone</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acetonide</a:t>
                      </a:r>
                      <a:r>
                        <a:rPr lang="en-US" sz="1800" baseline="0" dirty="0">
                          <a:latin typeface="Arial" panose="020B0604020202020204" pitchFamily="34" charset="0"/>
                          <a:cs typeface="Arial" panose="020B0604020202020204" pitchFamily="34" charset="0"/>
                        </a:rPr>
                        <a:t> (Nasacort</a:t>
                      </a:r>
                      <a:r>
                        <a:rPr lang="en-US" sz="1800" baseline="300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X</a:t>
                      </a:r>
                    </a:p>
                  </a:txBody>
                  <a:tcPr anchor="ctr"/>
                </a:tc>
                <a:tc>
                  <a:txBody>
                    <a:bodyPr/>
                    <a:lstStyle/>
                    <a:p>
                      <a:r>
                        <a:rPr lang="en-US" sz="1800" dirty="0">
                          <a:latin typeface="Arial" panose="020B0604020202020204" pitchFamily="34" charset="0"/>
                          <a:cs typeface="Arial" panose="020B0604020202020204" pitchFamily="34" charset="0"/>
                        </a:rPr>
                        <a:t>55 mcg</a:t>
                      </a:r>
                    </a:p>
                  </a:txBody>
                  <a:tcPr anchor="ctr"/>
                </a:tc>
                <a:tc>
                  <a:txBody>
                    <a:bodyPr/>
                    <a:lstStyle/>
                    <a:p>
                      <a:r>
                        <a:rPr lang="en-US" sz="1800" dirty="0">
                          <a:latin typeface="Arial" panose="020B0604020202020204" pitchFamily="34" charset="0"/>
                          <a:cs typeface="Arial" panose="020B0604020202020204" pitchFamily="34" charset="0"/>
                        </a:rPr>
                        <a:t>1–2 sprays daily</a:t>
                      </a:r>
                    </a:p>
                  </a:txBody>
                  <a:tcPr anchor="ctr"/>
                </a:tc>
                <a:extLst>
                  <a:ext uri="{0D108BD9-81ED-4DB2-BD59-A6C34878D82A}">
                    <a16:rowId xmlns:a16="http://schemas.microsoft.com/office/drawing/2014/main" val="10008"/>
                  </a:ext>
                </a:extLst>
              </a:tr>
            </a:tbl>
          </a:graphicData>
        </a:graphic>
      </p:graphicFrame>
      <p:sp>
        <p:nvSpPr>
          <p:cNvPr id="8" name="TextBox 7"/>
          <p:cNvSpPr txBox="1"/>
          <p:nvPr/>
        </p:nvSpPr>
        <p:spPr>
          <a:xfrm>
            <a:off x="538751" y="5592075"/>
            <a:ext cx="500107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should be used in EACH nostril.</a:t>
            </a:r>
          </a:p>
        </p:txBody>
      </p:sp>
      <p:sp>
        <p:nvSpPr>
          <p:cNvPr id="9" name="Text Placeholder 7"/>
          <p:cNvSpPr txBox="1">
            <a:spLocks/>
          </p:cNvSpPr>
          <p:nvPr/>
        </p:nvSpPr>
        <p:spPr>
          <a:xfrm>
            <a:off x="6193111" y="5676791"/>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Lexicomp Online. Copyright</a:t>
            </a:r>
            <a:r>
              <a:rPr lang="en-US" sz="1000" baseline="30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1978-2022 Lexicomp, Inc. All Rights Reserved.</a:t>
            </a:r>
          </a:p>
        </p:txBody>
      </p:sp>
    </p:spTree>
    <p:extLst>
      <p:ext uri="{BB962C8B-B14F-4D97-AF65-F5344CB8AC3E}">
        <p14:creationId xmlns:p14="http://schemas.microsoft.com/office/powerpoint/2010/main" val="173479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Intranasal Corticosteroids:</a:t>
            </a:r>
            <a:br>
              <a:rPr lang="en-US" dirty="0"/>
            </a:br>
            <a:r>
              <a:rPr lang="en-US" dirty="0"/>
              <a:t>2017 Update</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808661"/>
            <a:ext cx="8229600" cy="3812717"/>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For initial treatment, routinely prescribe intranasal corticosteroids as monotherapy.</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For the treatment of moderate to severe allergic rhinitis, the clinician may recommend the combination of intranasal corticosteroids and intranasal antihistamines for initial treatment.</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2017)</a:t>
            </a:r>
          </a:p>
        </p:txBody>
      </p:sp>
      <p:sp>
        <p:nvSpPr>
          <p:cNvPr id="7" name="Action Button: Home 6">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96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How long does it take for a peak response to occur for intranasal corticosteroids in most patients?</a:t>
            </a:r>
          </a:p>
        </p:txBody>
      </p:sp>
      <p:sp>
        <p:nvSpPr>
          <p:cNvPr id="5" name="Rectangle 4"/>
          <p:cNvSpPr/>
          <p:nvPr/>
        </p:nvSpPr>
        <p:spPr>
          <a:xfrm>
            <a:off x="595489" y="3405195"/>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2 weeks</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Onset of Effect</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609600" y="15700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Intranasal corticosteroids will start working in 3–12 hours.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However, maximum effect is realized over 2 weeks.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As needed regimens can also control seasonal allergies but may not be as effective as continual use.</a:t>
            </a:r>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2008; Wells et al., 2015)</a:t>
            </a:r>
          </a:p>
        </p:txBody>
      </p:sp>
      <p:sp>
        <p:nvSpPr>
          <p:cNvPr id="9" name="Action Button: Home 8">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are three common side effects of intranasal corticosteroids?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Sneezing, stinging, headache, epistaxis, rare infections with </a:t>
            </a:r>
            <a:r>
              <a:rPr lang="en-US" sz="3600" i="1" dirty="0">
                <a:latin typeface="Arial" panose="020B0604020202020204" pitchFamily="34" charset="0"/>
                <a:cs typeface="Arial" panose="020B0604020202020204" pitchFamily="34" charset="0"/>
              </a:rPr>
              <a:t>Candida </a:t>
            </a:r>
            <a:r>
              <a:rPr lang="en-US" sz="3600" i="1" dirty="0" err="1">
                <a:latin typeface="Arial" panose="020B0604020202020204" pitchFamily="34" charset="0"/>
                <a:cs typeface="Arial" panose="020B0604020202020204" pitchFamily="34" charset="0"/>
              </a:rPr>
              <a:t>albicans</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Intranasal Corticosteroid</a:t>
            </a:r>
            <a:br>
              <a:rPr lang="en-US" dirty="0"/>
            </a:br>
            <a:r>
              <a:rPr lang="en-US" dirty="0"/>
              <a:t>Side Effects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When recommended doses are used, the below systemic effects have not been seen: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Childhood growth suppression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Cataracts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Glaucoma</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Hypothalamic-pituitary-adrenal (HPA) axis</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2008; Wells et al., 2015)</a:t>
            </a: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are two educational points to give to patients about how to use an intranasal corticosteroid device?</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Shake bottle, prime device, blow nose prior to use, close one nostril, aim 45° angle</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00"/>
            <a:ext cx="8229600" cy="1143000"/>
          </a:xfrm>
        </p:spPr>
        <p:txBody>
          <a:bodyPr/>
          <a:lstStyle/>
          <a:p>
            <a:r>
              <a:rPr lang="en-US" dirty="0"/>
              <a:t>Proper Technique Video</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026" name="Picture 2" descr="C:\Users\Ray\AppData\Local\Microsoft\Windows\Temporary Internet Files\Content.IE5\BK0OZ422\Icon_Camera.svg[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21040" y="5370932"/>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Home 8">
            <a:hlinkClick r:id="rId6"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oEzEvbBRwHo"/>
          <p:cNvPicPr>
            <a:picLocks noRot="1" noChangeAspect="1"/>
          </p:cNvPicPr>
          <p:nvPr>
            <a:videoFile r:link="rId1"/>
          </p:nvPr>
        </p:nvPicPr>
        <p:blipFill>
          <a:blip r:embed="rId7"/>
          <a:stretch>
            <a:fillRect/>
          </a:stretch>
        </p:blipFill>
        <p:spPr>
          <a:xfrm>
            <a:off x="1265338" y="1594884"/>
            <a:ext cx="6613324" cy="3719995"/>
          </a:xfrm>
          <a:prstGeom prst="rect">
            <a:avLst/>
          </a:prstGeom>
        </p:spPr>
      </p:pic>
    </p:spTree>
    <p:extLst>
      <p:ext uri="{BB962C8B-B14F-4D97-AF65-F5344CB8AC3E}">
        <p14:creationId xmlns:p14="http://schemas.microsoft.com/office/powerpoint/2010/main" val="173479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10 Point Question</a:t>
            </a:r>
          </a:p>
        </p:txBody>
      </p:sp>
      <p:sp>
        <p:nvSpPr>
          <p:cNvPr id="7" name="Text Placeholder 6"/>
          <p:cNvSpPr>
            <a:spLocks noGrp="1"/>
          </p:cNvSpPr>
          <p:nvPr>
            <p:ph type="body" sz="quarter" idx="10"/>
          </p:nvPr>
        </p:nvSpPr>
        <p:spPr/>
        <p:txBody>
          <a:bodyPr/>
          <a:lstStyle/>
          <a:p>
            <a:r>
              <a:rPr lang="en-US" dirty="0"/>
              <a:t>(Wallace et al., 2008)</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What is allergic rhinitis?</a:t>
            </a:r>
          </a:p>
        </p:txBody>
      </p:sp>
      <p:sp>
        <p:nvSpPr>
          <p:cNvPr id="6" name="Rectangle 5"/>
          <p:cNvSpPr/>
          <p:nvPr/>
        </p:nvSpPr>
        <p:spPr>
          <a:xfrm>
            <a:off x="595489" y="3119475"/>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“An immunoglobulin E (</a:t>
            </a:r>
            <a:r>
              <a:rPr lang="en-US" sz="3600" dirty="0" err="1">
                <a:latin typeface="Arial" panose="020B0604020202020204" pitchFamily="34" charset="0"/>
                <a:cs typeface="Arial" panose="020B0604020202020204" pitchFamily="34" charset="0"/>
              </a:rPr>
              <a:t>IgE</a:t>
            </a:r>
            <a:r>
              <a:rPr lang="en-US" sz="3600" dirty="0">
                <a:latin typeface="Arial" panose="020B0604020202020204" pitchFamily="34" charset="0"/>
                <a:cs typeface="Arial" panose="020B0604020202020204" pitchFamily="34" charset="0"/>
              </a:rPr>
              <a:t>)-mediated inflammatory response of the nasal mucous membranes after exposure to inhaled allergens”</a:t>
            </a:r>
          </a:p>
        </p:txBody>
      </p:sp>
    </p:spTree>
    <p:extLst>
      <p:ext uri="{BB962C8B-B14F-4D97-AF65-F5344CB8AC3E}">
        <p14:creationId xmlns:p14="http://schemas.microsoft.com/office/powerpoint/2010/main" val="18656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1</a:t>
            </a:r>
            <a:br>
              <a:rPr lang="en-US" dirty="0"/>
            </a:br>
            <a:r>
              <a:rPr lang="en-US" dirty="0"/>
              <a:t>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the youngest age intranasal corticosteroids are indicated?</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2 years old</a:t>
            </a:r>
          </a:p>
          <a:p>
            <a:pPr algn="ctr"/>
            <a:r>
              <a:rPr lang="en-US" sz="2400" dirty="0">
                <a:latin typeface="Arial" panose="020B0604020202020204" pitchFamily="34" charset="0"/>
                <a:cs typeface="Arial" panose="020B0604020202020204" pitchFamily="34" charset="0"/>
              </a:rPr>
              <a:t>Depends on which </a:t>
            </a:r>
          </a:p>
          <a:p>
            <a:pPr algn="ctr"/>
            <a:r>
              <a:rPr lang="en-US" sz="2400" dirty="0">
                <a:latin typeface="Arial" panose="020B0604020202020204" pitchFamily="34" charset="0"/>
                <a:cs typeface="Arial" panose="020B0604020202020204" pitchFamily="34" charset="0"/>
              </a:rPr>
              <a:t>product you choose</a:t>
            </a:r>
          </a:p>
        </p:txBody>
      </p:sp>
    </p:spTree>
    <p:extLst>
      <p:ext uri="{BB962C8B-B14F-4D97-AF65-F5344CB8AC3E}">
        <p14:creationId xmlns:p14="http://schemas.microsoft.com/office/powerpoint/2010/main" val="30587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Considerations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5575973"/>
              </p:ext>
            </p:extLst>
          </p:nvPr>
        </p:nvGraphicFramePr>
        <p:xfrm>
          <a:off x="340659" y="1260053"/>
          <a:ext cx="8498541" cy="4483573"/>
        </p:xfrm>
        <a:graphic>
          <a:graphicData uri="http://schemas.openxmlformats.org/drawingml/2006/table">
            <a:tbl>
              <a:tblPr firstRow="1" bandRow="1">
                <a:tableStyleId>{F5AB1C69-6EDB-4FF4-983F-18BD219EF322}</a:tableStyleId>
              </a:tblPr>
              <a:tblGrid>
                <a:gridCol w="6028034">
                  <a:extLst>
                    <a:ext uri="{9D8B030D-6E8A-4147-A177-3AD203B41FA5}">
                      <a16:colId xmlns:a16="http://schemas.microsoft.com/office/drawing/2014/main" val="20000"/>
                    </a:ext>
                  </a:extLst>
                </a:gridCol>
                <a:gridCol w="2470507">
                  <a:extLst>
                    <a:ext uri="{9D8B030D-6E8A-4147-A177-3AD203B41FA5}">
                      <a16:colId xmlns:a16="http://schemas.microsoft.com/office/drawing/2014/main" val="20001"/>
                    </a:ext>
                  </a:extLst>
                </a:gridCol>
              </a:tblGrid>
              <a:tr h="460213">
                <a:tc>
                  <a:txBody>
                    <a:bodyPr/>
                    <a:lstStyle/>
                    <a:p>
                      <a:r>
                        <a:rPr lang="en-US" sz="2400" dirty="0">
                          <a:latin typeface="Arial" panose="020B0604020202020204" pitchFamily="34" charset="0"/>
                          <a:cs typeface="Arial" panose="020B0604020202020204" pitchFamily="34" charset="0"/>
                        </a:rPr>
                        <a:t>Product</a:t>
                      </a:r>
                      <a:r>
                        <a:rPr lang="en-US" sz="2400" baseline="0" dirty="0">
                          <a:latin typeface="Arial" panose="020B0604020202020204" pitchFamily="34" charset="0"/>
                          <a:cs typeface="Arial" panose="020B0604020202020204" pitchFamily="34" charset="0"/>
                        </a:rPr>
                        <a:t> Name</a:t>
                      </a:r>
                      <a:endParaRPr lang="en-US" sz="2400" dirty="0">
                        <a:latin typeface="Arial" panose="020B0604020202020204" pitchFamily="34" charset="0"/>
                        <a:cs typeface="Arial" panose="020B0604020202020204" pitchFamily="34" charset="0"/>
                      </a:endParaRPr>
                    </a:p>
                  </a:txBody>
                  <a:tcPr anchor="b"/>
                </a:tc>
                <a:tc>
                  <a:txBody>
                    <a:bodyPr/>
                    <a:lstStyle/>
                    <a:p>
                      <a:r>
                        <a:rPr lang="en-US" sz="2400" dirty="0">
                          <a:latin typeface="Arial" panose="020B0604020202020204" pitchFamily="34" charset="0"/>
                          <a:cs typeface="Arial" panose="020B0604020202020204" pitchFamily="34" charset="0"/>
                        </a:rPr>
                        <a:t>Age (years)</a:t>
                      </a:r>
                    </a:p>
                  </a:txBody>
                  <a:tcPr anchor="b"/>
                </a:tc>
                <a:extLst>
                  <a:ext uri="{0D108BD9-81ED-4DB2-BD59-A6C34878D82A}">
                    <a16:rowId xmlns:a16="http://schemas.microsoft.com/office/drawing/2014/main" val="10000"/>
                  </a:ext>
                </a:extLst>
              </a:tr>
              <a:tr h="445393">
                <a:tc>
                  <a:txBody>
                    <a:bodyPr/>
                    <a:lstStyle/>
                    <a:p>
                      <a:r>
                        <a:rPr lang="en-US" sz="2400" dirty="0">
                          <a:latin typeface="Arial" panose="020B0604020202020204" pitchFamily="34" charset="0"/>
                          <a:cs typeface="Arial" panose="020B0604020202020204" pitchFamily="34" charset="0"/>
                        </a:rPr>
                        <a:t>Beclomethasone (</a:t>
                      </a:r>
                      <a:r>
                        <a:rPr lang="en-US" sz="2400" dirty="0" err="1">
                          <a:latin typeface="Arial" panose="020B0604020202020204" pitchFamily="34" charset="0"/>
                          <a:cs typeface="Arial" panose="020B0604020202020204" pitchFamily="34" charset="0"/>
                        </a:rPr>
                        <a:t>Beconase</a:t>
                      </a:r>
                      <a:r>
                        <a:rPr lang="en-US" sz="2400" baseline="0" dirty="0">
                          <a:latin typeface="Arial" panose="020B0604020202020204" pitchFamily="34" charset="0"/>
                          <a:cs typeface="Arial" panose="020B0604020202020204" pitchFamily="34" charset="0"/>
                        </a:rPr>
                        <a:t> AQ</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Qnasl</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6, 4</a:t>
                      </a:r>
                    </a:p>
                  </a:txBody>
                  <a:tcPr anchor="ctr"/>
                </a:tc>
                <a:extLst>
                  <a:ext uri="{0D108BD9-81ED-4DB2-BD59-A6C34878D82A}">
                    <a16:rowId xmlns:a16="http://schemas.microsoft.com/office/drawing/2014/main" val="10001"/>
                  </a:ext>
                </a:extLst>
              </a:tr>
              <a:tr h="445393">
                <a:tc>
                  <a:txBody>
                    <a:bodyPr/>
                    <a:lstStyle/>
                    <a:p>
                      <a:r>
                        <a:rPr lang="en-US" sz="2400" dirty="0">
                          <a:latin typeface="Arial" panose="020B0604020202020204" pitchFamily="34" charset="0"/>
                          <a:cs typeface="Arial" panose="020B0604020202020204" pitchFamily="34" charset="0"/>
                        </a:rPr>
                        <a:t>Budesonide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Rhinocort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2"/>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Ciclesonide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Omnaris</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3"/>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Flunisolide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Nasarel</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10004"/>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Fluticasone </a:t>
                      </a:r>
                      <a:r>
                        <a:rPr lang="en-US" sz="2400" dirty="0" err="1">
                          <a:latin typeface="Arial" panose="020B0604020202020204" pitchFamily="34" charset="0"/>
                          <a:cs typeface="Arial" panose="020B0604020202020204" pitchFamily="34" charset="0"/>
                        </a:rPr>
                        <a:t>furonate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Veramyst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Flonase </a:t>
                      </a:r>
                      <a:r>
                        <a:rPr lang="en-US" sz="2400" baseline="0" dirty="0" err="1">
                          <a:latin typeface="Arial" panose="020B0604020202020204" pitchFamily="34" charset="0"/>
                          <a:cs typeface="Arial" panose="020B0604020202020204" pitchFamily="34" charset="0"/>
                        </a:rPr>
                        <a:t>Sensimist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5"/>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Fluticasone propionate (Flonase</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10006"/>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Mometasone furoate (Nasonex</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7"/>
                  </a:ext>
                </a:extLst>
              </a:tr>
              <a:tr h="4453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Triamcinolone</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acetonide</a:t>
                      </a:r>
                      <a:r>
                        <a:rPr lang="en-US" sz="2400" baseline="0" dirty="0">
                          <a:latin typeface="Arial" panose="020B0604020202020204" pitchFamily="34" charset="0"/>
                          <a:cs typeface="Arial" panose="020B0604020202020204" pitchFamily="34" charset="0"/>
                        </a:rPr>
                        <a:t> (Nasacort</a:t>
                      </a:r>
                      <a:r>
                        <a:rPr lang="en-US" sz="2400" baseline="300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008"/>
                  </a:ext>
                </a:extLst>
              </a:tr>
            </a:tbl>
          </a:graphicData>
        </a:graphic>
      </p:graphicFrame>
      <p:sp>
        <p:nvSpPr>
          <p:cNvPr id="7" name="TextBox 6"/>
          <p:cNvSpPr txBox="1"/>
          <p:nvPr/>
        </p:nvSpPr>
        <p:spPr>
          <a:xfrm>
            <a:off x="6083833" y="5736824"/>
            <a:ext cx="2602967" cy="400110"/>
          </a:xfrm>
          <a:prstGeom prst="rect">
            <a:avLst/>
          </a:prstGeom>
          <a:noFill/>
        </p:spPr>
        <p:txBody>
          <a:bodyPr wrap="square" rtlCol="0">
            <a:spAutoFit/>
          </a:bodyPr>
          <a:lstStyle/>
          <a:p>
            <a:pPr algn="r"/>
            <a:r>
              <a:rPr lang="en-US" sz="1000" b="0" i="1" dirty="0">
                <a:effectLst/>
                <a:latin typeface="Arial" panose="020B0604020202020204" pitchFamily="34" charset="0"/>
                <a:cs typeface="Arial" panose="020B0604020202020204" pitchFamily="34" charset="0"/>
              </a:rPr>
              <a:t>Lexicomp Online. Copyright</a:t>
            </a:r>
            <a:r>
              <a:rPr lang="en-US" sz="1000" b="0" i="1" baseline="30000" dirty="0">
                <a:effectLst/>
                <a:latin typeface="Arial" panose="020B0604020202020204" pitchFamily="34" charset="0"/>
                <a:cs typeface="Arial" panose="020B0604020202020204" pitchFamily="34" charset="0"/>
              </a:rPr>
              <a:t>©</a:t>
            </a:r>
            <a:r>
              <a:rPr lang="en-US" sz="1000" b="0" i="1" dirty="0">
                <a:effectLst/>
                <a:latin typeface="Arial" panose="020B0604020202020204" pitchFamily="34" charset="0"/>
                <a:cs typeface="Arial" panose="020B0604020202020204" pitchFamily="34" charset="0"/>
              </a:rPr>
              <a:t> 1978-2022 Lexicomp, Inc. All Rights Reserved.</a:t>
            </a:r>
            <a:endParaRPr lang="en-US" sz="1000" dirty="0">
              <a:latin typeface="Arial" panose="020B0604020202020204" pitchFamily="34" charset="0"/>
              <a:cs typeface="Arial" panose="020B0604020202020204" pitchFamily="34" charset="0"/>
            </a:endParaRP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97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10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US" dirty="0">
                <a:latin typeface="Arial" panose="020B0604020202020204" pitchFamily="34" charset="0"/>
                <a:cs typeface="Arial" panose="020B0604020202020204" pitchFamily="34" charset="0"/>
              </a:rPr>
              <a:t>Name the second-generation antihistamines (five total).</a:t>
            </a:r>
          </a:p>
        </p:txBody>
      </p:sp>
      <p:sp>
        <p:nvSpPr>
          <p:cNvPr id="5" name="Rectangle 4"/>
          <p:cNvSpPr/>
          <p:nvPr/>
        </p:nvSpPr>
        <p:spPr>
          <a:xfrm>
            <a:off x="595489" y="2902689"/>
            <a:ext cx="7814732" cy="3030038"/>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914400"/>
            <a:r>
              <a:rPr lang="en-US" sz="3600" dirty="0">
                <a:latin typeface="Arial" panose="020B0604020202020204" pitchFamily="34" charset="0"/>
                <a:cs typeface="Arial" panose="020B0604020202020204" pitchFamily="34" charset="0"/>
              </a:rPr>
              <a:t>Loratadine (Claritin</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Allovert</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Desloratadine (</a:t>
            </a:r>
            <a:r>
              <a:rPr lang="en-US" sz="3600" dirty="0" err="1">
                <a:latin typeface="Arial" panose="020B0604020202020204" pitchFamily="34" charset="0"/>
                <a:cs typeface="Arial" panose="020B0604020202020204" pitchFamily="34" charset="0"/>
              </a:rPr>
              <a:t>Clarinex</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Fexofenadine (Allegra</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Cetirizine (Zyrtec</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Levocetirizine (Xyzal</a:t>
            </a:r>
            <a:r>
              <a:rPr lang="en-US" sz="3600" baseline="30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35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2"/>
            <a:ext cx="8229600" cy="1143000"/>
          </a:xfrm>
        </p:spPr>
        <p:txBody>
          <a:bodyPr/>
          <a:lstStyle/>
          <a:p>
            <a:r>
              <a:rPr lang="en-US" dirty="0"/>
              <a:t>Oral Antihistamines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51307975"/>
              </p:ext>
            </p:extLst>
          </p:nvPr>
        </p:nvGraphicFramePr>
        <p:xfrm>
          <a:off x="91440" y="1341949"/>
          <a:ext cx="8961120" cy="4265130"/>
        </p:xfrm>
        <a:graphic>
          <a:graphicData uri="http://schemas.openxmlformats.org/drawingml/2006/table">
            <a:tbl>
              <a:tblPr firstRow="1" bandRow="1">
                <a:tableStyleId>{F5AB1C69-6EDB-4FF4-983F-18BD219EF322}</a:tableStyleId>
              </a:tblPr>
              <a:tblGrid>
                <a:gridCol w="3757546">
                  <a:extLst>
                    <a:ext uri="{9D8B030D-6E8A-4147-A177-3AD203B41FA5}">
                      <a16:colId xmlns:a16="http://schemas.microsoft.com/office/drawing/2014/main" val="20000"/>
                    </a:ext>
                  </a:extLst>
                </a:gridCol>
                <a:gridCol w="1920851">
                  <a:extLst>
                    <a:ext uri="{9D8B030D-6E8A-4147-A177-3AD203B41FA5}">
                      <a16:colId xmlns:a16="http://schemas.microsoft.com/office/drawing/2014/main" val="20001"/>
                    </a:ext>
                  </a:extLst>
                </a:gridCol>
                <a:gridCol w="3282723">
                  <a:extLst>
                    <a:ext uri="{9D8B030D-6E8A-4147-A177-3AD203B41FA5}">
                      <a16:colId xmlns:a16="http://schemas.microsoft.com/office/drawing/2014/main" val="20002"/>
                    </a:ext>
                  </a:extLst>
                </a:gridCol>
              </a:tblGrid>
              <a:tr h="425685">
                <a:tc>
                  <a:txBody>
                    <a:bodyPr/>
                    <a:lstStyle/>
                    <a:p>
                      <a:r>
                        <a:rPr lang="en-US" sz="2000" dirty="0">
                          <a:latin typeface="Arial" panose="020B0604020202020204" pitchFamily="34" charset="0"/>
                          <a:cs typeface="Arial" panose="020B0604020202020204" pitchFamily="34" charset="0"/>
                        </a:rPr>
                        <a:t>Product</a:t>
                      </a:r>
                      <a:r>
                        <a:rPr lang="en-US" sz="2000" baseline="0" dirty="0">
                          <a:latin typeface="Arial" panose="020B0604020202020204" pitchFamily="34" charset="0"/>
                          <a:cs typeface="Arial" panose="020B0604020202020204" pitchFamily="34" charset="0"/>
                        </a:rPr>
                        <a:t> Name</a:t>
                      </a:r>
                      <a:endParaRPr lang="en-US" sz="2000" dirty="0">
                        <a:latin typeface="Arial" panose="020B0604020202020204" pitchFamily="34" charset="0"/>
                        <a:cs typeface="Arial" panose="020B0604020202020204" pitchFamily="34" charset="0"/>
                      </a:endParaRPr>
                    </a:p>
                  </a:txBody>
                  <a:tcPr anchor="b"/>
                </a:tc>
                <a:tc>
                  <a:txBody>
                    <a:bodyPr/>
                    <a:lstStyle/>
                    <a:p>
                      <a:pPr algn="l"/>
                      <a:r>
                        <a:rPr lang="en-US" sz="2000" dirty="0">
                          <a:latin typeface="Arial" panose="020B0604020202020204" pitchFamily="34" charset="0"/>
                          <a:cs typeface="Arial" panose="020B0604020202020204" pitchFamily="34" charset="0"/>
                        </a:rPr>
                        <a:t>Adult Dose</a:t>
                      </a:r>
                    </a:p>
                  </a:txBody>
                  <a:tcPr anchor="b"/>
                </a:tc>
                <a:tc>
                  <a:txBody>
                    <a:bodyPr/>
                    <a:lstStyle/>
                    <a:p>
                      <a:r>
                        <a:rPr lang="en-US" sz="2000" dirty="0">
                          <a:latin typeface="Arial" panose="020B0604020202020204" pitchFamily="34" charset="0"/>
                          <a:cs typeface="Arial" panose="020B0604020202020204" pitchFamily="34" charset="0"/>
                        </a:rPr>
                        <a:t>Children</a:t>
                      </a:r>
                      <a:r>
                        <a:rPr lang="en-US" sz="2000" baseline="0" dirty="0">
                          <a:latin typeface="Arial" panose="020B0604020202020204" pitchFamily="34" charset="0"/>
                          <a:cs typeface="Arial" panose="020B0604020202020204" pitchFamily="34" charset="0"/>
                        </a:rPr>
                        <a:t> Dose</a:t>
                      </a:r>
                      <a:endParaRPr lang="en-US" sz="20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25685">
                <a:tc>
                  <a:txBody>
                    <a:bodyPr/>
                    <a:lstStyle/>
                    <a:p>
                      <a:r>
                        <a:rPr lang="en-US" sz="2000" dirty="0" err="1">
                          <a:latin typeface="Arial" panose="020B0604020202020204" pitchFamily="34" charset="0"/>
                          <a:cs typeface="Arial" panose="020B0604020202020204" pitchFamily="34" charset="0"/>
                        </a:rPr>
                        <a:t>Loratadine</a:t>
                      </a:r>
                      <a:r>
                        <a:rPr lang="en-US" sz="2000" dirty="0">
                          <a:latin typeface="Arial" panose="020B0604020202020204" pitchFamily="34" charset="0"/>
                          <a:cs typeface="Arial" panose="020B0604020202020204" pitchFamily="34" charset="0"/>
                        </a:rPr>
                        <a:t> (Claritin</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Allavert</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10 mg daily</a:t>
                      </a:r>
                    </a:p>
                  </a:txBody>
                  <a:tcPr anchor="ctr"/>
                </a:tc>
                <a:tc>
                  <a:txBody>
                    <a:bodyPr/>
                    <a:lstStyle/>
                    <a:p>
                      <a:r>
                        <a:rPr lang="en-US" sz="2000" dirty="0">
                          <a:latin typeface="Arial" panose="020B0604020202020204" pitchFamily="34" charset="0"/>
                          <a:cs typeface="Arial" panose="020B0604020202020204" pitchFamily="34" charset="0"/>
                        </a:rPr>
                        <a:t>2–5 years: 5 mg daily</a:t>
                      </a:r>
                    </a:p>
                    <a:p>
                      <a:r>
                        <a:rPr lang="en-US" sz="2000" dirty="0">
                          <a:latin typeface="Arial" panose="020B0604020202020204" pitchFamily="34" charset="0"/>
                          <a:cs typeface="Arial" panose="020B0604020202020204" pitchFamily="34" charset="0"/>
                        </a:rPr>
                        <a:t>≥6 years:</a:t>
                      </a:r>
                      <a:r>
                        <a:rPr lang="en-US" sz="2000" baseline="0" dirty="0">
                          <a:latin typeface="Arial" panose="020B0604020202020204" pitchFamily="34" charset="0"/>
                          <a:cs typeface="Arial" panose="020B0604020202020204" pitchFamily="34" charset="0"/>
                        </a:rPr>
                        <a:t> 10 mg daily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5685">
                <a:tc>
                  <a:txBody>
                    <a:bodyPr/>
                    <a:lstStyle/>
                    <a:p>
                      <a:r>
                        <a:rPr lang="en-US" sz="2000" dirty="0" err="1">
                          <a:latin typeface="Arial" panose="020B0604020202020204" pitchFamily="34" charset="0"/>
                          <a:cs typeface="Arial" panose="020B0604020202020204" pitchFamily="34" charset="0"/>
                        </a:rPr>
                        <a:t>Desloratadine</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Clarinex</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5 mg daily</a:t>
                      </a:r>
                    </a:p>
                  </a:txBody>
                  <a:tcPr anchor="ctr"/>
                </a:tc>
                <a:tc>
                  <a:txBody>
                    <a:bodyPr/>
                    <a:lstStyle/>
                    <a:p>
                      <a:r>
                        <a:rPr lang="en-US" sz="2000" dirty="0">
                          <a:latin typeface="Arial" panose="020B0604020202020204" pitchFamily="34" charset="0"/>
                          <a:cs typeface="Arial" panose="020B0604020202020204" pitchFamily="34" charset="0"/>
                        </a:rPr>
                        <a:t>6–11</a:t>
                      </a:r>
                      <a:r>
                        <a:rPr lang="en-US" sz="2000" baseline="0" dirty="0">
                          <a:latin typeface="Arial" panose="020B0604020202020204" pitchFamily="34" charset="0"/>
                          <a:cs typeface="Arial" panose="020B0604020202020204" pitchFamily="34" charset="0"/>
                        </a:rPr>
                        <a:t> months: 1 mg daily</a:t>
                      </a:r>
                    </a:p>
                    <a:p>
                      <a:r>
                        <a:rPr lang="en-US" sz="2000" baseline="0" dirty="0">
                          <a:latin typeface="Arial" panose="020B0604020202020204" pitchFamily="34" charset="0"/>
                          <a:cs typeface="Arial" panose="020B0604020202020204" pitchFamily="34" charset="0"/>
                        </a:rPr>
                        <a:t>1–5 years: 1.25 mg daily</a:t>
                      </a:r>
                    </a:p>
                    <a:p>
                      <a:r>
                        <a:rPr lang="en-US" sz="2000" baseline="0" dirty="0">
                          <a:latin typeface="Arial" panose="020B0604020202020204" pitchFamily="34" charset="0"/>
                          <a:cs typeface="Arial" panose="020B0604020202020204" pitchFamily="34" charset="0"/>
                        </a:rPr>
                        <a:t>6–11 years: 2.5 mg daily</a:t>
                      </a:r>
                    </a:p>
                    <a:p>
                      <a:r>
                        <a:rPr lang="en-US" sz="2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12 years: 5 mg daily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Fexofenadine </a:t>
                      </a:r>
                      <a:r>
                        <a:rPr lang="en-US" sz="2000" baseline="0" dirty="0">
                          <a:latin typeface="Arial" panose="020B0604020202020204" pitchFamily="34" charset="0"/>
                          <a:cs typeface="Arial" panose="020B0604020202020204" pitchFamily="34" charset="0"/>
                        </a:rPr>
                        <a:t>(Allegra</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60</a:t>
                      </a:r>
                      <a:r>
                        <a:rPr lang="en-US" sz="2000" baseline="0" dirty="0">
                          <a:latin typeface="Arial" panose="020B0604020202020204" pitchFamily="34" charset="0"/>
                          <a:cs typeface="Arial" panose="020B0604020202020204" pitchFamily="34" charset="0"/>
                        </a:rPr>
                        <a:t> mg BID or 180 mg daily</a:t>
                      </a:r>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6–11 years: 30 mg BID</a:t>
                      </a:r>
                    </a:p>
                  </a:txBody>
                  <a:tcPr anchor="ctr"/>
                </a:tc>
                <a:extLst>
                  <a:ext uri="{0D108BD9-81ED-4DB2-BD59-A6C34878D82A}">
                    <a16:rowId xmlns:a16="http://schemas.microsoft.com/office/drawing/2014/main" val="10003"/>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Cetirizine (</a:t>
                      </a:r>
                      <a:r>
                        <a:rPr lang="en-US" sz="2000" dirty="0" err="1">
                          <a:latin typeface="Arial" panose="020B0604020202020204" pitchFamily="34" charset="0"/>
                          <a:cs typeface="Arial" panose="020B0604020202020204" pitchFamily="34" charset="0"/>
                        </a:rPr>
                        <a:t>Zyrtec</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10 mg daily</a:t>
                      </a:r>
                    </a:p>
                  </a:txBody>
                  <a:tcPr anchor="ctr"/>
                </a:tc>
                <a:tc>
                  <a:txBody>
                    <a:bodyPr/>
                    <a:lstStyle/>
                    <a:p>
                      <a:r>
                        <a:rPr lang="en-US" sz="2000" dirty="0">
                          <a:latin typeface="Arial" panose="020B0604020202020204" pitchFamily="34" charset="0"/>
                          <a:cs typeface="Arial" panose="020B0604020202020204" pitchFamily="34" charset="0"/>
                        </a:rPr>
                        <a:t>1–5</a:t>
                      </a:r>
                      <a:r>
                        <a:rPr lang="en-US" sz="2000" baseline="0" dirty="0">
                          <a:latin typeface="Arial" panose="020B0604020202020204" pitchFamily="34" charset="0"/>
                          <a:cs typeface="Arial" panose="020B0604020202020204" pitchFamily="34" charset="0"/>
                        </a:rPr>
                        <a:t> years: 2.5 mg daily</a:t>
                      </a:r>
                    </a:p>
                    <a:p>
                      <a:r>
                        <a:rPr lang="en-US" sz="2000" dirty="0">
                          <a:latin typeface="Arial" panose="020B0604020202020204" pitchFamily="34" charset="0"/>
                          <a:cs typeface="Arial" panose="020B0604020202020204" pitchFamily="34" charset="0"/>
                        </a:rPr>
                        <a:t>≥6 years: 5 mg </a:t>
                      </a:r>
                      <a:r>
                        <a:rPr lang="en-US" sz="2000" dirty="0" err="1">
                          <a:latin typeface="Arial" panose="020B0604020202020204" pitchFamily="34" charset="0"/>
                          <a:cs typeface="Arial" panose="020B0604020202020204" pitchFamily="34" charset="0"/>
                        </a:rPr>
                        <a:t>dialy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latin typeface="Arial" panose="020B0604020202020204" pitchFamily="34" charset="0"/>
                          <a:cs typeface="Arial" panose="020B0604020202020204" pitchFamily="34" charset="0"/>
                        </a:rPr>
                        <a:t>Levocetirizine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Xyzal</a:t>
                      </a:r>
                      <a:r>
                        <a:rPr lang="en-US" sz="2000" baseline="30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tc>
                  <a:txBody>
                    <a:bodyPr/>
                    <a:lstStyle/>
                    <a:p>
                      <a:pPr algn="l"/>
                      <a:r>
                        <a:rPr lang="en-US" sz="2000" dirty="0">
                          <a:latin typeface="Arial" panose="020B0604020202020204" pitchFamily="34" charset="0"/>
                          <a:cs typeface="Arial" panose="020B0604020202020204" pitchFamily="34" charset="0"/>
                        </a:rPr>
                        <a:t>5 mg QPM</a:t>
                      </a:r>
                    </a:p>
                  </a:txBody>
                  <a:tcPr anchor="ctr"/>
                </a:tc>
                <a:tc>
                  <a:txBody>
                    <a:bodyPr/>
                    <a:lstStyle/>
                    <a:p>
                      <a:r>
                        <a:rPr lang="en-US" sz="2000" dirty="0">
                          <a:latin typeface="Arial" panose="020B0604020202020204" pitchFamily="34" charset="0"/>
                          <a:cs typeface="Arial" panose="020B0604020202020204" pitchFamily="34" charset="0"/>
                        </a:rPr>
                        <a:t>6–11 years: 2.5 mg QPM</a:t>
                      </a:r>
                    </a:p>
                  </a:txBody>
                  <a:tcPr anchor="ctr"/>
                </a:tc>
                <a:extLst>
                  <a:ext uri="{0D108BD9-81ED-4DB2-BD59-A6C34878D82A}">
                    <a16:rowId xmlns:a16="http://schemas.microsoft.com/office/drawing/2014/main" val="10005"/>
                  </a:ext>
                </a:extLst>
              </a:tr>
            </a:tbl>
          </a:graphicData>
        </a:graphic>
      </p:graphicFrame>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(Sur et al., 2010; Wells et al., 2015)</a:t>
            </a:r>
          </a:p>
        </p:txBody>
      </p:sp>
    </p:spTree>
    <p:extLst>
      <p:ext uri="{BB962C8B-B14F-4D97-AF65-F5344CB8AC3E}">
        <p14:creationId xmlns:p14="http://schemas.microsoft.com/office/powerpoint/2010/main" val="2202155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Antihistamines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233917" y="1958001"/>
            <a:ext cx="8676167" cy="3482362"/>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Histamine receptor antagonists.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Anticholinergic effect may also aid in mechanism of action.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Caution in select patients.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Second generation are peripherally selective.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still be sedating.</a:t>
            </a:r>
          </a:p>
        </p:txBody>
      </p:sp>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(Sur et al., 2010; Wells et al., 2015)</a:t>
            </a:r>
          </a:p>
        </p:txBody>
      </p:sp>
      <p:sp>
        <p:nvSpPr>
          <p:cNvPr id="9" name="Action Button: Home 8">
            <a:hlinkClick r:id="rId2"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How do medications like </a:t>
            </a:r>
            <a:r>
              <a:rPr lang="en-US" dirty="0" err="1">
                <a:latin typeface="Arial" panose="020B0604020202020204" pitchFamily="34" charset="0"/>
                <a:cs typeface="Arial" panose="020B0604020202020204" pitchFamily="34" charset="0"/>
              </a:rPr>
              <a:t>montelukast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Singulair</a:t>
            </a:r>
            <a:r>
              <a:rPr lang="en-US" dirty="0">
                <a:latin typeface="Arial" panose="020B0604020202020204" pitchFamily="34" charset="0"/>
                <a:cs typeface="Arial" panose="020B0604020202020204" pitchFamily="34" charset="0"/>
              </a:rPr>
              <a:t>®) work?</a:t>
            </a:r>
          </a:p>
        </p:txBody>
      </p:sp>
      <p:sp>
        <p:nvSpPr>
          <p:cNvPr id="5" name="Rectangle 4"/>
          <p:cNvSpPr/>
          <p:nvPr/>
        </p:nvSpPr>
        <p:spPr>
          <a:xfrm>
            <a:off x="228601" y="3118104"/>
            <a:ext cx="8686799"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Selective leukotriene receptor antagonist </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Selective Leukotriene Receptor Antagonist </a:t>
            </a:r>
          </a:p>
        </p:txBody>
      </p:sp>
      <p:sp>
        <p:nvSpPr>
          <p:cNvPr id="4" name="Content Placeholder 2"/>
          <p:cNvSpPr txBox="1">
            <a:spLocks/>
          </p:cNvSpPr>
          <p:nvPr/>
        </p:nvSpPr>
        <p:spPr>
          <a:xfrm>
            <a:off x="91440" y="1828800"/>
            <a:ext cx="8961120" cy="3334260"/>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800"/>
              </a:spcAft>
              <a:buClr>
                <a:schemeClr val="accent3">
                  <a:lumMod val="50000"/>
                </a:schemeClr>
              </a:buClr>
            </a:pPr>
            <a:r>
              <a:rPr lang="en-US" dirty="0" err="1">
                <a:latin typeface="Arial" panose="020B0604020202020204" pitchFamily="34" charset="0"/>
                <a:cs typeface="Arial" panose="020B0604020202020204" pitchFamily="34" charset="0"/>
              </a:rPr>
              <a:t>Montelukast</a:t>
            </a:r>
            <a:r>
              <a:rPr lang="en-US" dirty="0">
                <a:latin typeface="Arial" panose="020B0604020202020204" pitchFamily="34" charset="0"/>
                <a:cs typeface="Arial" panose="020B0604020202020204" pitchFamily="34" charset="0"/>
              </a:rPr>
              <a:t> only LTRA indicated for allergies</a:t>
            </a:r>
          </a:p>
          <a:p>
            <a:pPr>
              <a:lnSpc>
                <a:spcPct val="80000"/>
              </a:lnSpc>
              <a:spcBef>
                <a:spcPts val="0"/>
              </a:spcBef>
              <a:spcAft>
                <a:spcPts val="1800"/>
              </a:spcAft>
              <a:buClr>
                <a:schemeClr val="accent3">
                  <a:lumMod val="50000"/>
                </a:schemeClr>
              </a:buClr>
            </a:pPr>
            <a:r>
              <a:rPr lang="en-US" dirty="0">
                <a:latin typeface="Arial" panose="020B0604020202020204" pitchFamily="34" charset="0"/>
                <a:cs typeface="Arial" panose="020B0604020202020204" pitchFamily="34" charset="0"/>
              </a:rPr>
              <a:t>Can be used as young as 6 months for rhinitis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Considered third line option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Behind intranasal steroids and antihistamines</a:t>
            </a: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(Merck, 2012)</a:t>
            </a:r>
          </a:p>
        </p:txBody>
      </p:sp>
    </p:spTree>
    <p:extLst>
      <p:ext uri="{BB962C8B-B14F-4D97-AF65-F5344CB8AC3E}">
        <p14:creationId xmlns:p14="http://schemas.microsoft.com/office/powerpoint/2010/main" val="2202155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Montelukast</a:t>
            </a:r>
            <a:endParaRPr lang="en-US" dirty="0"/>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287408" y="1609888"/>
            <a:ext cx="8569184" cy="3759563"/>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dirty="0">
                <a:latin typeface="Arial" panose="020B0604020202020204" pitchFamily="34" charset="0"/>
                <a:cs typeface="Arial" panose="020B0604020202020204" pitchFamily="34" charset="0"/>
              </a:rPr>
              <a:t>Children dosing:</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Children 6 months to &lt;2 years: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 mg (oral granules) once daily</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Children ≥2 to &lt;6 years: 4 mg (chewable tablet or oral granules) once daily</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Children ≥6 years and adolescents &lt;15 years: 5 mg (chewable tablet) once daily</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Adolescents ≥15 years: 10 mg once daily</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(Merck, 2012)</a:t>
            </a:r>
          </a:p>
        </p:txBody>
      </p:sp>
      <p:sp>
        <p:nvSpPr>
          <p:cNvPr id="8" name="Action Button: Home 7">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63650"/>
            <a:ext cx="8569184"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dirty="0">
                <a:latin typeface="Arial" panose="020B0604020202020204" pitchFamily="34" charset="0"/>
                <a:cs typeface="Arial" panose="020B0604020202020204" pitchFamily="34" charset="0"/>
              </a:rPr>
              <a:t>Two-part question (must get both right)</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Which has the most sedation potential? </a:t>
            </a:r>
          </a:p>
          <a:p>
            <a:pPr lvl="2">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Cetirizine, </a:t>
            </a:r>
            <a:r>
              <a:rPr lang="en-US" dirty="0" err="1">
                <a:latin typeface="Arial" panose="020B0604020202020204" pitchFamily="34" charset="0"/>
                <a:cs typeface="Arial" panose="020B0604020202020204" pitchFamily="34" charset="0"/>
              </a:rPr>
              <a:t>Chlorpheniramine</a:t>
            </a:r>
            <a:r>
              <a:rPr lang="en-US" dirty="0">
                <a:latin typeface="Arial" panose="020B0604020202020204" pitchFamily="34" charset="0"/>
                <a:cs typeface="Arial" panose="020B0604020202020204" pitchFamily="34" charset="0"/>
              </a:rPr>
              <a:t>, Diphenhydramine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Which has the most anticholinergic potential?</a:t>
            </a:r>
          </a:p>
          <a:p>
            <a:pPr lvl="2">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Cetirizine, </a:t>
            </a:r>
            <a:r>
              <a:rPr lang="en-US" dirty="0" err="1">
                <a:latin typeface="Arial" panose="020B0604020202020204" pitchFamily="34" charset="0"/>
                <a:cs typeface="Arial" panose="020B0604020202020204" pitchFamily="34" charset="0"/>
              </a:rPr>
              <a:t>Chlorpheniramine</a:t>
            </a:r>
            <a:r>
              <a:rPr lang="en-US" dirty="0">
                <a:latin typeface="Arial" panose="020B0604020202020204" pitchFamily="34" charset="0"/>
                <a:cs typeface="Arial" panose="020B0604020202020204" pitchFamily="34" charset="0"/>
              </a:rPr>
              <a:t>, Diphenhydramine</a:t>
            </a:r>
          </a:p>
          <a:p>
            <a:pPr lvl="2">
              <a:lnSpc>
                <a:spcPct val="80000"/>
              </a:lnSpc>
              <a:spcBef>
                <a:spcPts val="0"/>
              </a:spcBef>
              <a:spcAft>
                <a:spcPts val="1200"/>
              </a:spcAft>
              <a:buClr>
                <a:schemeClr val="accent3">
                  <a:lumMod val="50000"/>
                </a:schemeClr>
              </a:buClr>
            </a:pPr>
            <a:endParaRPr lang="en-US" dirty="0">
              <a:latin typeface="Arial" panose="020B0604020202020204" pitchFamily="34" charset="0"/>
              <a:cs typeface="Arial" panose="020B0604020202020204" pitchFamily="34" charset="0"/>
            </a:endParaRPr>
          </a:p>
          <a:p>
            <a:pPr lvl="1">
              <a:lnSpc>
                <a:spcPct val="80000"/>
              </a:lnSpc>
              <a:spcBef>
                <a:spcPts val="0"/>
              </a:spcBef>
              <a:spcAft>
                <a:spcPts val="1200"/>
              </a:spcAft>
              <a:buClr>
                <a:schemeClr val="accent3">
                  <a:lumMod val="50000"/>
                </a:schemeClr>
              </a:buClr>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664634" y="4096340"/>
            <a:ext cx="7814732" cy="1828800"/>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742950" indent="-742950" algn="ctr">
              <a:buAutoNum type="arabicPeriod"/>
            </a:pPr>
            <a:r>
              <a:rPr lang="en-US" sz="3600" dirty="0"/>
              <a:t>Diphenhydramine</a:t>
            </a:r>
          </a:p>
          <a:p>
            <a:pPr marL="742950" indent="-742950" algn="ctr">
              <a:buAutoNum type="arabicPeriod"/>
            </a:pPr>
            <a:r>
              <a:rPr lang="en-US" sz="3600" dirty="0"/>
              <a:t>Diphenhydramine</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Antihistamines</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Nonselective or first generation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Tend to be more sedating</a:t>
            </a:r>
          </a:p>
          <a:p>
            <a:pPr lvl="2">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Due to lipid solubility allow BBB passage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Tend to have more anticholinergic properties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Generally not used for allergic rhinitis due to side effect profile</a:t>
            </a:r>
          </a:p>
          <a:p>
            <a:pPr marL="0" indent="0">
              <a:lnSpc>
                <a:spcPct val="80000"/>
              </a:lnSpc>
              <a:spcBef>
                <a:spcPts val="0"/>
              </a:spcBef>
              <a:spcAft>
                <a:spcPts val="1200"/>
              </a:spcAft>
              <a:buClr>
                <a:schemeClr val="accent3">
                  <a:lumMod val="50000"/>
                </a:schemeClr>
              </a:buClr>
              <a:buNone/>
            </a:pPr>
            <a:endParaRPr lang="en-US" dirty="0">
              <a:latin typeface="Arial" panose="020B0604020202020204" pitchFamily="34" charset="0"/>
              <a:cs typeface="Arial" panose="020B0604020202020204" pitchFamily="34" charset="0"/>
            </a:endParaRPr>
          </a:p>
        </p:txBody>
      </p:sp>
      <p:sp>
        <p:nvSpPr>
          <p:cNvPr id="6"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 Wells et al., 2015)</a:t>
            </a:r>
          </a:p>
        </p:txBody>
      </p:sp>
    </p:spTree>
    <p:extLst>
      <p:ext uri="{BB962C8B-B14F-4D97-AF65-F5344CB8AC3E}">
        <p14:creationId xmlns:p14="http://schemas.microsoft.com/office/powerpoint/2010/main" val="22021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770598"/>
          </a:xfrm>
          <a:prstGeom prst="rect">
            <a:avLst/>
          </a:prstGeom>
        </p:spPr>
      </p:pic>
      <p:sp>
        <p:nvSpPr>
          <p:cNvPr id="5" name="TextBox 4"/>
          <p:cNvSpPr txBox="1"/>
          <p:nvPr/>
        </p:nvSpPr>
        <p:spPr>
          <a:xfrm>
            <a:off x="6773332" y="6152445"/>
            <a:ext cx="2525889" cy="738664"/>
          </a:xfrm>
          <a:prstGeom prst="rect">
            <a:avLst/>
          </a:prstGeom>
          <a:noFill/>
        </p:spPr>
        <p:txBody>
          <a:bodyPr wrap="square" rtlCol="0">
            <a:spAutoFit/>
          </a:bodyPr>
          <a:lstStyle/>
          <a:p>
            <a:r>
              <a:rPr lang="en-US" sz="1400" dirty="0"/>
              <a:t>http://biology-</a:t>
            </a:r>
            <a:r>
              <a:rPr lang="en-US" sz="1400" dirty="0" err="1"/>
              <a:t>forums.com</a:t>
            </a:r>
            <a:r>
              <a:rPr lang="en-US" sz="1400" dirty="0"/>
              <a:t>/</a:t>
            </a:r>
            <a:r>
              <a:rPr lang="en-US" sz="1400" dirty="0" err="1"/>
              <a:t>index.php?action</a:t>
            </a:r>
            <a:r>
              <a:rPr lang="en-US" sz="1400" dirty="0"/>
              <a:t>=</a:t>
            </a:r>
            <a:r>
              <a:rPr lang="en-US" sz="1400" dirty="0" err="1"/>
              <a:t>gallery;sa</a:t>
            </a:r>
            <a:r>
              <a:rPr lang="en-US" sz="1400" dirty="0"/>
              <a:t>=</a:t>
            </a:r>
            <a:r>
              <a:rPr lang="en-US" sz="1400" dirty="0" err="1"/>
              <a:t>view;id</a:t>
            </a:r>
            <a:r>
              <a:rPr lang="en-US" sz="1400" dirty="0"/>
              <a:t>=9235</a:t>
            </a:r>
          </a:p>
        </p:txBody>
      </p:sp>
      <p:sp>
        <p:nvSpPr>
          <p:cNvPr id="6" name="Action Button: Home 5">
            <a:hlinkClick r:id="rId4" action="ppaction://hlinksldjump" highlightClick="1"/>
          </p:cNvPr>
          <p:cNvSpPr/>
          <p:nvPr/>
        </p:nvSpPr>
        <p:spPr>
          <a:xfrm>
            <a:off x="0" y="467852"/>
            <a:ext cx="1005840" cy="100584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574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Antihistamines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40423281"/>
              </p:ext>
            </p:extLst>
          </p:nvPr>
        </p:nvGraphicFramePr>
        <p:xfrm>
          <a:off x="316090" y="1846077"/>
          <a:ext cx="8686800" cy="3225337"/>
        </p:xfrm>
        <a:graphic>
          <a:graphicData uri="http://schemas.openxmlformats.org/drawingml/2006/table">
            <a:tbl>
              <a:tblPr firstRow="1" bandRow="1">
                <a:tableStyleId>{F5AB1C69-6EDB-4FF4-983F-18BD219EF322}</a:tableStyleId>
              </a:tblPr>
              <a:tblGrid>
                <a:gridCol w="3177262">
                  <a:extLst>
                    <a:ext uri="{9D8B030D-6E8A-4147-A177-3AD203B41FA5}">
                      <a16:colId xmlns:a16="http://schemas.microsoft.com/office/drawing/2014/main" val="20000"/>
                    </a:ext>
                  </a:extLst>
                </a:gridCol>
                <a:gridCol w="2183833">
                  <a:extLst>
                    <a:ext uri="{9D8B030D-6E8A-4147-A177-3AD203B41FA5}">
                      <a16:colId xmlns:a16="http://schemas.microsoft.com/office/drawing/2014/main" val="20001"/>
                    </a:ext>
                  </a:extLst>
                </a:gridCol>
                <a:gridCol w="3325705">
                  <a:extLst>
                    <a:ext uri="{9D8B030D-6E8A-4147-A177-3AD203B41FA5}">
                      <a16:colId xmlns:a16="http://schemas.microsoft.com/office/drawing/2014/main" val="20002"/>
                    </a:ext>
                  </a:extLst>
                </a:gridCol>
              </a:tblGrid>
              <a:tr h="1030777">
                <a:tc>
                  <a:txBody>
                    <a:bodyPr/>
                    <a:lstStyle/>
                    <a:p>
                      <a:r>
                        <a:rPr lang="en-US" sz="2800" dirty="0">
                          <a:latin typeface="Arial" panose="020B0604020202020204" pitchFamily="34" charset="0"/>
                          <a:cs typeface="Arial" panose="020B0604020202020204" pitchFamily="34" charset="0"/>
                        </a:rPr>
                        <a:t>Product</a:t>
                      </a:r>
                      <a:r>
                        <a:rPr lang="en-US" sz="2800" baseline="0" dirty="0">
                          <a:latin typeface="Arial" panose="020B0604020202020204" pitchFamily="34" charset="0"/>
                          <a:cs typeface="Arial" panose="020B0604020202020204" pitchFamily="34" charset="0"/>
                        </a:rPr>
                        <a:t> Name</a:t>
                      </a:r>
                      <a:endParaRPr lang="en-US" sz="2800" dirty="0">
                        <a:latin typeface="Arial" panose="020B0604020202020204" pitchFamily="34" charset="0"/>
                        <a:cs typeface="Arial" panose="020B0604020202020204" pitchFamily="34" charset="0"/>
                      </a:endParaRPr>
                    </a:p>
                  </a:txBody>
                  <a:tcPr anchor="b"/>
                </a:tc>
                <a:tc>
                  <a:txBody>
                    <a:bodyPr/>
                    <a:lstStyle/>
                    <a:p>
                      <a:pPr algn="ctr"/>
                      <a:r>
                        <a:rPr lang="en-US" sz="2800" dirty="0">
                          <a:latin typeface="Arial" panose="020B0604020202020204" pitchFamily="34" charset="0"/>
                          <a:cs typeface="Arial" panose="020B0604020202020204" pitchFamily="34" charset="0"/>
                        </a:rPr>
                        <a:t>Sedative Effect</a:t>
                      </a:r>
                    </a:p>
                  </a:txBody>
                  <a:tcPr anchor="b"/>
                </a:tc>
                <a:tc>
                  <a:txBody>
                    <a:bodyPr/>
                    <a:lstStyle/>
                    <a:p>
                      <a:pPr algn="ctr"/>
                      <a:r>
                        <a:rPr lang="en-US" sz="2800" dirty="0">
                          <a:latin typeface="Arial" panose="020B0604020202020204" pitchFamily="34" charset="0"/>
                          <a:cs typeface="Arial" panose="020B0604020202020204" pitchFamily="34" charset="0"/>
                        </a:rPr>
                        <a:t>Anticholinergic Effect</a:t>
                      </a:r>
                    </a:p>
                  </a:txBody>
                  <a:tcPr anchor="b"/>
                </a:tc>
                <a:extLst>
                  <a:ext uri="{0D108BD9-81ED-4DB2-BD59-A6C34878D82A}">
                    <a16:rowId xmlns:a16="http://schemas.microsoft.com/office/drawing/2014/main" val="10000"/>
                  </a:ext>
                </a:extLst>
              </a:tr>
              <a:tr h="548640">
                <a:tc>
                  <a:txBody>
                    <a:bodyPr/>
                    <a:lstStyle/>
                    <a:p>
                      <a:r>
                        <a:rPr lang="en-US" sz="2800" dirty="0">
                          <a:latin typeface="Arial" panose="020B0604020202020204" pitchFamily="34" charset="0"/>
                          <a:cs typeface="Arial" panose="020B0604020202020204" pitchFamily="34" charset="0"/>
                        </a:rPr>
                        <a:t>Diphenhydramine</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1"/>
                  </a:ext>
                </a:extLst>
              </a:tr>
              <a:tr h="548640">
                <a:tc>
                  <a:txBody>
                    <a:bodyPr/>
                    <a:lstStyle/>
                    <a:p>
                      <a:r>
                        <a:rPr lang="en-US" sz="2800" dirty="0" err="1">
                          <a:latin typeface="Arial" panose="020B0604020202020204" pitchFamily="34" charset="0"/>
                          <a:cs typeface="Arial" panose="020B0604020202020204" pitchFamily="34" charset="0"/>
                        </a:rPr>
                        <a:t>Chlorpheniramine</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2"/>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Promethazine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3"/>
                  </a:ext>
                </a:extLst>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Cetirizine</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tc>
                  <a:txBody>
                    <a:bodyPr/>
                    <a:lstStyle/>
                    <a:p>
                      <a:pPr algn="ctr"/>
                      <a:r>
                        <a:rPr lang="en-US" sz="28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4"/>
                  </a:ext>
                </a:extLst>
              </a:tr>
            </a:tbl>
          </a:graphicData>
        </a:graphic>
      </p:graphicFrame>
      <p:sp>
        <p:nvSpPr>
          <p:cNvPr id="8"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 Wells et al., 2015)</a:t>
            </a:r>
          </a:p>
        </p:txBody>
      </p:sp>
      <p:sp>
        <p:nvSpPr>
          <p:cNvPr id="9" name="Action Button: Home 8">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99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40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Clr>
                <a:schemeClr val="accent3">
                  <a:lumMod val="50000"/>
                </a:schemeClr>
              </a:buClr>
              <a:buNone/>
            </a:pPr>
            <a:r>
              <a:rPr lang="en-US" dirty="0">
                <a:latin typeface="Arial" panose="020B0604020202020204" pitchFamily="34" charset="0"/>
                <a:cs typeface="Arial" panose="020B0604020202020204" pitchFamily="34" charset="0"/>
              </a:rPr>
              <a:t>Which product(s) has monthly purchase quantity restrictions?</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Phenylephrine</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Pseudoephedrine</a:t>
            </a:r>
          </a:p>
          <a:p>
            <a:pPr marL="1314450" lvl="2" indent="-514350">
              <a:lnSpc>
                <a:spcPct val="80000"/>
              </a:lnSpc>
              <a:spcBef>
                <a:spcPts val="0"/>
              </a:spcBef>
              <a:spcAft>
                <a:spcPts val="1200"/>
              </a:spcAft>
              <a:buClr>
                <a:schemeClr val="accent3">
                  <a:lumMod val="50000"/>
                </a:schemeClr>
              </a:buClr>
              <a:buFont typeface="+mj-lt"/>
              <a:buAutoNum type="alphaUcPeriod"/>
            </a:pPr>
            <a:r>
              <a:rPr lang="en-US" dirty="0">
                <a:latin typeface="Arial" panose="020B0604020202020204" pitchFamily="34" charset="0"/>
                <a:cs typeface="Arial" panose="020B0604020202020204" pitchFamily="34" charset="0"/>
              </a:rPr>
              <a:t>Both</a:t>
            </a:r>
          </a:p>
        </p:txBody>
      </p:sp>
      <p:sp>
        <p:nvSpPr>
          <p:cNvPr id="5" name="Rectangle 4"/>
          <p:cNvSpPr/>
          <p:nvPr/>
        </p:nvSpPr>
        <p:spPr>
          <a:xfrm>
            <a:off x="664634" y="3913051"/>
            <a:ext cx="7814732" cy="1828800"/>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B. Pseudoephedrine</a:t>
            </a: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Decongestants</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200" y="1609888"/>
            <a:ext cx="8229600" cy="4048729"/>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Slower onset of action than topical</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Doses up to 180 mg should not affect blood pressure and heart rate</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Avoid in patients with hypertension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Can cause CNS stimulation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Many combination products with antihistamines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Provides dual mechanisms</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(Sur et al., 2010; Wells et al., 2015)</a:t>
            </a:r>
          </a:p>
        </p:txBody>
      </p:sp>
    </p:spTree>
    <p:extLst>
      <p:ext uri="{BB962C8B-B14F-4D97-AF65-F5344CB8AC3E}">
        <p14:creationId xmlns:p14="http://schemas.microsoft.com/office/powerpoint/2010/main" val="4195299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55"/>
            <a:ext cx="8229600" cy="1143000"/>
          </a:xfrm>
        </p:spPr>
        <p:txBody>
          <a:bodyPr anchor="t"/>
          <a:lstStyle/>
          <a:p>
            <a:r>
              <a:rPr lang="en-US" dirty="0"/>
              <a:t>Topical Decongestants</a:t>
            </a:r>
          </a:p>
        </p:txBody>
      </p:sp>
      <p:graphicFrame>
        <p:nvGraphicFramePr>
          <p:cNvPr id="5" name="Table 4"/>
          <p:cNvGraphicFramePr>
            <a:graphicFrameLocks noGrp="1"/>
          </p:cNvGraphicFramePr>
          <p:nvPr/>
        </p:nvGraphicFramePr>
        <p:xfrm>
          <a:off x="863600" y="1184925"/>
          <a:ext cx="7416800" cy="4419600"/>
        </p:xfrm>
        <a:graphic>
          <a:graphicData uri="http://schemas.openxmlformats.org/drawingml/2006/table">
            <a:tbl>
              <a:tblPr firstRow="1" bandRow="1">
                <a:tableStyleId>{F5AB1C69-6EDB-4FF4-983F-18BD219EF322}</a:tableStyleId>
              </a:tblPr>
              <a:tblGrid>
                <a:gridCol w="50038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425685">
                <a:tc>
                  <a:txBody>
                    <a:bodyPr/>
                    <a:lstStyle/>
                    <a:p>
                      <a:r>
                        <a:rPr lang="en-US" sz="3200" dirty="0">
                          <a:latin typeface="Arial" panose="020B0604020202020204" pitchFamily="34" charset="0"/>
                          <a:cs typeface="Arial" panose="020B0604020202020204" pitchFamily="34" charset="0"/>
                        </a:rPr>
                        <a:t>Product</a:t>
                      </a:r>
                      <a:r>
                        <a:rPr lang="en-US" sz="3200" baseline="0" dirty="0">
                          <a:latin typeface="Arial" panose="020B0604020202020204" pitchFamily="34" charset="0"/>
                          <a:cs typeface="Arial" panose="020B0604020202020204" pitchFamily="34" charset="0"/>
                        </a:rPr>
                        <a:t> Name</a:t>
                      </a:r>
                      <a:endParaRPr lang="en-US" sz="3200" dirty="0">
                        <a:latin typeface="Arial" panose="020B0604020202020204" pitchFamily="34" charset="0"/>
                        <a:cs typeface="Arial" panose="020B0604020202020204" pitchFamily="34" charset="0"/>
                      </a:endParaRPr>
                    </a:p>
                  </a:txBody>
                  <a:tcPr anchor="b"/>
                </a:tc>
                <a:tc>
                  <a:txBody>
                    <a:bodyPr/>
                    <a:lstStyle/>
                    <a:p>
                      <a:pPr algn="l"/>
                      <a:r>
                        <a:rPr lang="en-US" sz="3200" dirty="0">
                          <a:latin typeface="Arial" panose="020B0604020202020204" pitchFamily="34" charset="0"/>
                          <a:cs typeface="Arial" panose="020B0604020202020204" pitchFamily="34" charset="0"/>
                        </a:rPr>
                        <a:t>Duration</a:t>
                      </a:r>
                    </a:p>
                  </a:txBody>
                  <a:tcPr anchor="b"/>
                </a:tc>
                <a:extLst>
                  <a:ext uri="{0D108BD9-81ED-4DB2-BD59-A6C34878D82A}">
                    <a16:rowId xmlns:a16="http://schemas.microsoft.com/office/drawing/2014/main" val="10000"/>
                  </a:ext>
                </a:extLst>
              </a:tr>
              <a:tr h="425685">
                <a:tc>
                  <a:txBody>
                    <a:bodyPr/>
                    <a:lstStyle/>
                    <a:p>
                      <a:r>
                        <a:rPr lang="en-US" sz="2800" dirty="0">
                          <a:latin typeface="Arial" panose="020B0604020202020204" pitchFamily="34" charset="0"/>
                          <a:cs typeface="Arial" panose="020B0604020202020204" pitchFamily="34" charset="0"/>
                        </a:rPr>
                        <a:t>Short-acting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5685">
                <a:tc>
                  <a:txBody>
                    <a:bodyPr/>
                    <a:lstStyle/>
                    <a:p>
                      <a:pPr lvl="1"/>
                      <a:r>
                        <a:rPr lang="en-US" sz="2400" dirty="0">
                          <a:latin typeface="Arial" panose="020B0604020202020204" pitchFamily="34" charset="0"/>
                          <a:cs typeface="Arial" panose="020B0604020202020204" pitchFamily="34" charset="0"/>
                        </a:rPr>
                        <a:t>Phenylephrine</a:t>
                      </a:r>
                    </a:p>
                  </a:txBody>
                  <a:tcPr anchor="ctr"/>
                </a:tc>
                <a:tc>
                  <a:txBody>
                    <a:bodyPr/>
                    <a:lstStyle/>
                    <a:p>
                      <a:pPr algn="l"/>
                      <a:r>
                        <a:rPr lang="en-US" sz="2400" dirty="0">
                          <a:latin typeface="Arial" panose="020B0604020202020204" pitchFamily="34" charset="0"/>
                          <a:cs typeface="Arial" panose="020B0604020202020204" pitchFamily="34" charset="0"/>
                        </a:rPr>
                        <a:t>Up</a:t>
                      </a:r>
                      <a:r>
                        <a:rPr lang="en-US" sz="2400" baseline="0" dirty="0">
                          <a:latin typeface="Arial" panose="020B0604020202020204" pitchFamily="34" charset="0"/>
                          <a:cs typeface="Arial" panose="020B0604020202020204" pitchFamily="34" charset="0"/>
                        </a:rPr>
                        <a:t> to 4 hours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Intermediate-acting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Naphazoline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4–6 hours</a:t>
                      </a:r>
                    </a:p>
                  </a:txBody>
                  <a:tcPr anchor="ctr"/>
                </a:tc>
                <a:extLst>
                  <a:ext uri="{0D108BD9-81ED-4DB2-BD59-A6C34878D82A}">
                    <a16:rowId xmlns:a16="http://schemas.microsoft.com/office/drawing/2014/main" val="10004"/>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Tetrahydrozoline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4–6 hours</a:t>
                      </a:r>
                    </a:p>
                  </a:txBody>
                  <a:tcPr anchor="ctr"/>
                </a:tc>
                <a:extLst>
                  <a:ext uri="{0D108BD9-81ED-4DB2-BD59-A6C34878D82A}">
                    <a16:rowId xmlns:a16="http://schemas.microsoft.com/office/drawing/2014/main" val="10005"/>
                  </a:ext>
                </a:extLst>
              </a:tr>
              <a:tr h="42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Long-acting</a:t>
                      </a:r>
                      <a:endParaRPr lang="en-US" sz="2800" b="1" dirty="0">
                        <a:latin typeface="Arial" panose="020B0604020202020204" pitchFamily="34" charset="0"/>
                        <a:cs typeface="Arial" panose="020B0604020202020204" pitchFamily="34" charset="0"/>
                      </a:endParaRPr>
                    </a:p>
                  </a:txBody>
                  <a:tcPr anchor="ctr"/>
                </a:tc>
                <a:tc>
                  <a:txBody>
                    <a:bodyPr/>
                    <a:lstStyle/>
                    <a:p>
                      <a:pPr algn="l"/>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Oxymetazoline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Up to 12 hours</a:t>
                      </a:r>
                    </a:p>
                  </a:txBody>
                  <a:tcPr anchor="ctr"/>
                </a:tc>
                <a:extLst>
                  <a:ext uri="{0D108BD9-81ED-4DB2-BD59-A6C34878D82A}">
                    <a16:rowId xmlns:a16="http://schemas.microsoft.com/office/drawing/2014/main" val="10007"/>
                  </a:ext>
                </a:extLst>
              </a:tr>
              <a:tr h="425685">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Xylometazoline</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Up</a:t>
                      </a:r>
                      <a:r>
                        <a:rPr lang="en-US" sz="2400" baseline="0" dirty="0">
                          <a:latin typeface="Arial" panose="020B0604020202020204" pitchFamily="34" charset="0"/>
                          <a:cs typeface="Arial" panose="020B0604020202020204" pitchFamily="34" charset="0"/>
                        </a:rPr>
                        <a:t> to 12 hours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(Wallace et al., 2008; Wells et al., 2015)</a:t>
            </a:r>
          </a:p>
        </p:txBody>
      </p:sp>
    </p:spTree>
    <p:extLst>
      <p:ext uri="{BB962C8B-B14F-4D97-AF65-F5344CB8AC3E}">
        <p14:creationId xmlns:p14="http://schemas.microsoft.com/office/powerpoint/2010/main" val="2961823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Topical Decongestants</a:t>
            </a:r>
          </a:p>
        </p:txBody>
      </p:sp>
      <p:sp>
        <p:nvSpPr>
          <p:cNvPr id="3" name="Action Button: Home 2">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Stimulates adrenergic receptors in nasal mucosa to produce vasoconstriction.</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Should not be used longer than 3 days.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Rhinitis </a:t>
            </a:r>
            <a:r>
              <a:rPr lang="en-US" dirty="0" err="1">
                <a:latin typeface="Arial" panose="020B0604020202020204" pitchFamily="34" charset="0"/>
                <a:cs typeface="Arial" panose="020B0604020202020204" pitchFamily="34" charset="0"/>
              </a:rPr>
              <a:t>medicamentosa</a:t>
            </a:r>
            <a:endParaRPr lang="en-US" dirty="0">
              <a:latin typeface="Arial" panose="020B0604020202020204" pitchFamily="34" charset="0"/>
              <a:cs typeface="Arial" panose="020B0604020202020204" pitchFamily="34" charset="0"/>
            </a:endParaRP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Not seen with oral agents</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Caution also in:</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Cardiovascular disease</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Hyperthyroidism</a:t>
            </a:r>
          </a:p>
        </p:txBody>
      </p:sp>
      <p:sp>
        <p:nvSpPr>
          <p:cNvPr id="7" name="Text Placeholder 7"/>
          <p:cNvSpPr txBox="1">
            <a:spLocks/>
          </p:cNvSpPr>
          <p:nvPr/>
        </p:nvSpPr>
        <p:spPr>
          <a:xfrm>
            <a:off x="5975350" y="5658617"/>
            <a:ext cx="2711450" cy="358775"/>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(Sur et al., 2010; Wells et al., 2015)</a:t>
            </a:r>
          </a:p>
        </p:txBody>
      </p:sp>
    </p:spTree>
    <p:extLst>
      <p:ext uri="{BB962C8B-B14F-4D97-AF65-F5344CB8AC3E}">
        <p14:creationId xmlns:p14="http://schemas.microsoft.com/office/powerpoint/2010/main" val="2446657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Treatment 2</a:t>
            </a:r>
            <a:br>
              <a:rPr lang="en-US" dirty="0"/>
            </a:br>
            <a:r>
              <a:rPr lang="en-US" dirty="0"/>
              <a:t>50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57200" y="160988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1200"/>
              </a:spcAft>
              <a:buNone/>
            </a:pPr>
            <a:r>
              <a:rPr lang="en-US" dirty="0">
                <a:latin typeface="Arial" panose="020B0604020202020204" pitchFamily="34" charset="0"/>
                <a:cs typeface="Arial" panose="020B0604020202020204" pitchFamily="34" charset="0"/>
              </a:rPr>
              <a:t>What is an example of an intranasal antihistamine?</a:t>
            </a:r>
          </a:p>
        </p:txBody>
      </p:sp>
      <p:sp>
        <p:nvSpPr>
          <p:cNvPr id="5" name="Rectangle 4"/>
          <p:cNvSpPr/>
          <p:nvPr/>
        </p:nvSpPr>
        <p:spPr>
          <a:xfrm>
            <a:off x="664634"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Azelastine</a:t>
            </a:r>
          </a:p>
          <a:p>
            <a:pPr algn="ctr"/>
            <a:r>
              <a:rPr lang="en-US" sz="2400" dirty="0">
                <a:latin typeface="Arial" panose="020B0604020202020204" pitchFamily="34" charset="0"/>
                <a:cs typeface="Arial" panose="020B0604020202020204" pitchFamily="34" charset="0"/>
              </a:rPr>
              <a:t>(</a:t>
            </a:r>
            <a:r>
              <a:rPr lang="en-US" sz="2400" dirty="0"/>
              <a:t>1-2 sprays once or twice daily)</a:t>
            </a: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8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B7C0-BDAD-6E85-EFB3-4F14E1DD35C2}"/>
              </a:ext>
            </a:extLst>
          </p:cNvPr>
          <p:cNvSpPr>
            <a:spLocks noGrp="1"/>
          </p:cNvSpPr>
          <p:nvPr>
            <p:ph type="title"/>
          </p:nvPr>
        </p:nvSpPr>
        <p:spPr/>
        <p:txBody>
          <a:bodyPr/>
          <a:lstStyle/>
          <a:p>
            <a:r>
              <a:rPr lang="en-US" dirty="0"/>
              <a:t>Azelastine</a:t>
            </a:r>
          </a:p>
        </p:txBody>
      </p:sp>
      <p:sp>
        <p:nvSpPr>
          <p:cNvPr id="3" name="Content Placeholder 2">
            <a:extLst>
              <a:ext uri="{FF2B5EF4-FFF2-40B4-BE49-F238E27FC236}">
                <a16:creationId xmlns:a16="http://schemas.microsoft.com/office/drawing/2014/main" id="{E3B63D46-C063-0C5D-0FA9-DF8FD52998AA}"/>
              </a:ext>
            </a:extLst>
          </p:cNvPr>
          <p:cNvSpPr>
            <a:spLocks noGrp="1"/>
          </p:cNvSpPr>
          <p:nvPr>
            <p:ph idx="1"/>
          </p:nvPr>
        </p:nvSpPr>
        <p:spPr>
          <a:xfrm>
            <a:off x="457200" y="1887583"/>
            <a:ext cx="8229600" cy="3537857"/>
          </a:xfrm>
        </p:spPr>
        <p:txBody>
          <a:bodyPr>
            <a:noAutofit/>
          </a:bodyPr>
          <a:lstStyle/>
          <a:p>
            <a:r>
              <a:rPr lang="en-US" sz="2800" dirty="0"/>
              <a:t>Inhibits histamine at H1 sites, decreasing allergic response</a:t>
            </a:r>
          </a:p>
          <a:p>
            <a:r>
              <a:rPr lang="en-US" sz="2800" dirty="0"/>
              <a:t>Onset of action 15-30 minutes and lasts for 12 hours</a:t>
            </a:r>
          </a:p>
          <a:p>
            <a:pPr lvl="1"/>
            <a:r>
              <a:rPr lang="en-US" sz="2400" dirty="0"/>
              <a:t>Faster onset than oral antihistamines (1-3 </a:t>
            </a:r>
            <a:r>
              <a:rPr lang="en-US" sz="2400" dirty="0" err="1"/>
              <a:t>hrs</a:t>
            </a:r>
            <a:r>
              <a:rPr lang="en-US" sz="2400" dirty="0"/>
              <a:t>)</a:t>
            </a:r>
          </a:p>
          <a:p>
            <a:r>
              <a:rPr lang="en-US" sz="2800" dirty="0"/>
              <a:t>May cause bitter taste</a:t>
            </a:r>
          </a:p>
          <a:p>
            <a:r>
              <a:rPr lang="en-US" sz="2800" dirty="0"/>
              <a:t>Similar side effect profile to oral antihistamines</a:t>
            </a:r>
          </a:p>
        </p:txBody>
      </p:sp>
      <p:sp>
        <p:nvSpPr>
          <p:cNvPr id="4" name="Text Placeholder 3">
            <a:extLst>
              <a:ext uri="{FF2B5EF4-FFF2-40B4-BE49-F238E27FC236}">
                <a16:creationId xmlns:a16="http://schemas.microsoft.com/office/drawing/2014/main" id="{4695509E-2DE3-3F2B-3092-F90582ED6A55}"/>
              </a:ext>
            </a:extLst>
          </p:cNvPr>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a:p>
            <a:endParaRPr lang="en-US" dirty="0"/>
          </a:p>
        </p:txBody>
      </p:sp>
    </p:spTree>
    <p:extLst>
      <p:ext uri="{BB962C8B-B14F-4D97-AF65-F5344CB8AC3E}">
        <p14:creationId xmlns:p14="http://schemas.microsoft.com/office/powerpoint/2010/main" val="364469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B7C0-BDAD-6E85-EFB3-4F14E1DD35C2}"/>
              </a:ext>
            </a:extLst>
          </p:cNvPr>
          <p:cNvSpPr>
            <a:spLocks noGrp="1"/>
          </p:cNvSpPr>
          <p:nvPr>
            <p:ph type="title"/>
          </p:nvPr>
        </p:nvSpPr>
        <p:spPr/>
        <p:txBody>
          <a:bodyPr/>
          <a:lstStyle/>
          <a:p>
            <a:r>
              <a:rPr lang="en-US" dirty="0"/>
              <a:t>Azelastine</a:t>
            </a:r>
          </a:p>
        </p:txBody>
      </p:sp>
      <p:sp>
        <p:nvSpPr>
          <p:cNvPr id="3" name="Content Placeholder 2">
            <a:extLst>
              <a:ext uri="{FF2B5EF4-FFF2-40B4-BE49-F238E27FC236}">
                <a16:creationId xmlns:a16="http://schemas.microsoft.com/office/drawing/2014/main" id="{E3B63D46-C063-0C5D-0FA9-DF8FD52998AA}"/>
              </a:ext>
            </a:extLst>
          </p:cNvPr>
          <p:cNvSpPr>
            <a:spLocks noGrp="1"/>
          </p:cNvSpPr>
          <p:nvPr>
            <p:ph idx="1"/>
          </p:nvPr>
        </p:nvSpPr>
        <p:spPr/>
        <p:txBody>
          <a:bodyPr>
            <a:normAutofit/>
          </a:bodyPr>
          <a:lstStyle/>
          <a:p>
            <a:r>
              <a:rPr lang="en-US" dirty="0"/>
              <a:t>Recommended as a first line option:</a:t>
            </a:r>
          </a:p>
          <a:p>
            <a:pPr lvl="1"/>
            <a:r>
              <a:rPr lang="en-US" dirty="0"/>
              <a:t>Seasonal allergic rhinitis</a:t>
            </a:r>
          </a:p>
          <a:p>
            <a:pPr lvl="1"/>
            <a:r>
              <a:rPr lang="en-US" dirty="0"/>
              <a:t>Non-allergic rhinitis</a:t>
            </a:r>
          </a:p>
          <a:p>
            <a:pPr lvl="1"/>
            <a:r>
              <a:rPr lang="en-US" dirty="0"/>
              <a:t>Intermittent allergic rhinitis</a:t>
            </a:r>
          </a:p>
          <a:p>
            <a:endParaRPr lang="en-US" dirty="0"/>
          </a:p>
          <a:p>
            <a:r>
              <a:rPr lang="en-US" dirty="0"/>
              <a:t>Intranasal corticosteroids still preferred in persistent rhinitis and also for moderate/severe symptoms</a:t>
            </a:r>
          </a:p>
        </p:txBody>
      </p:sp>
      <p:sp>
        <p:nvSpPr>
          <p:cNvPr id="4" name="Text Placeholder 3">
            <a:extLst>
              <a:ext uri="{FF2B5EF4-FFF2-40B4-BE49-F238E27FC236}">
                <a16:creationId xmlns:a16="http://schemas.microsoft.com/office/drawing/2014/main" id="{4695509E-2DE3-3F2B-3092-F90582ED6A55}"/>
              </a:ext>
            </a:extLst>
          </p:cNvPr>
          <p:cNvSpPr>
            <a:spLocks noGrp="1"/>
          </p:cNvSpPr>
          <p:nvPr>
            <p:ph type="body" sz="quarter" idx="10"/>
          </p:nvPr>
        </p:nvSpPr>
        <p:spPr/>
        <p:txBody>
          <a:body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Dykewicz</a:t>
            </a:r>
            <a:r>
              <a:rPr lang="en-US" sz="1000" dirty="0">
                <a:latin typeface="Arial" panose="020B0604020202020204" pitchFamily="34" charset="0"/>
                <a:cs typeface="Arial" panose="020B0604020202020204" pitchFamily="34" charset="0"/>
              </a:rPr>
              <a:t> et al., 2020)</a:t>
            </a:r>
          </a:p>
          <a:p>
            <a:endParaRPr lang="en-US" dirty="0"/>
          </a:p>
        </p:txBody>
      </p:sp>
      <p:sp>
        <p:nvSpPr>
          <p:cNvPr id="5" name="Action Button: Home 2">
            <a:hlinkClick r:id="rId2" action="ppaction://hlinksldjump" highlightClick="1"/>
            <a:extLst>
              <a:ext uri="{FF2B5EF4-FFF2-40B4-BE49-F238E27FC236}">
                <a16:creationId xmlns:a16="http://schemas.microsoft.com/office/drawing/2014/main" id="{FDC18B85-4036-DDB1-B8FF-499FD63B3C75}"/>
              </a:ext>
            </a:extLst>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078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Final Jeopardy:</a:t>
            </a:r>
            <a:br>
              <a:rPr lang="en-US" dirty="0"/>
            </a:br>
            <a:r>
              <a:rPr lang="en-US" dirty="0"/>
              <a:t>Patient Case</a:t>
            </a:r>
          </a:p>
        </p:txBody>
      </p:sp>
      <p:sp>
        <p:nvSpPr>
          <p:cNvPr id="3" name="Content Placeholder 2"/>
          <p:cNvSpPr>
            <a:spLocks noGrp="1"/>
          </p:cNvSpPr>
          <p:nvPr>
            <p:ph idx="1"/>
          </p:nvPr>
        </p:nvSpPr>
        <p:spPr>
          <a:xfrm>
            <a:off x="228600" y="1600201"/>
            <a:ext cx="8686800" cy="3652284"/>
          </a:xfrm>
        </p:spPr>
        <p:txBody>
          <a:bodyPr anchor="ctr"/>
          <a:lstStyle/>
          <a:p>
            <a:pPr marL="0" indent="0">
              <a:buNone/>
            </a:pPr>
            <a:r>
              <a:rPr lang="en-US" dirty="0"/>
              <a:t>Write down how much you would like to wager.</a:t>
            </a:r>
          </a:p>
        </p:txBody>
      </p:sp>
    </p:spTree>
    <p:extLst>
      <p:ext uri="{BB962C8B-B14F-4D97-AF65-F5344CB8AC3E}">
        <p14:creationId xmlns:p14="http://schemas.microsoft.com/office/powerpoint/2010/main" val="3558478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Jeopardy Question</a:t>
            </a:r>
          </a:p>
        </p:txBody>
      </p:sp>
      <p:sp>
        <p:nvSpPr>
          <p:cNvPr id="3" name="Content Placeholder 2"/>
          <p:cNvSpPr>
            <a:spLocks noGrp="1"/>
          </p:cNvSpPr>
          <p:nvPr>
            <p:ph idx="1"/>
          </p:nvPr>
        </p:nvSpPr>
        <p:spPr/>
        <p:txBody>
          <a:bodyPr>
            <a:noAutofit/>
          </a:bodyPr>
          <a:lstStyle/>
          <a:p>
            <a:pPr marL="0" indent="0">
              <a:buNone/>
            </a:pPr>
            <a:r>
              <a:rPr lang="en-US" sz="2800" dirty="0"/>
              <a:t>MC is a 5-year-old female who presents for evaluation. PMH of eczema. Few month history of itchy eyes, runny nose, sneezing, and headaches. It is spring, although she has never had seasonal allergies. Her family adopted a kitten around the same time her symptoms started. The family admits that the kitten sleeps in MC’s room. Her mom was diagnosed with allergic rhinitis when she was younger. For her symptoms, MC has been taking cetirizine 5 mg every evening for 2 months and topical phenylephrine for 1 week.</a:t>
            </a:r>
          </a:p>
        </p:txBody>
      </p:sp>
    </p:spTree>
    <p:extLst>
      <p:ext uri="{BB962C8B-B14F-4D97-AF65-F5344CB8AC3E}">
        <p14:creationId xmlns:p14="http://schemas.microsoft.com/office/powerpoint/2010/main" val="68118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20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is allergic rhinitis classified?</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Seasonal, perennial, or episodic</a:t>
            </a:r>
          </a:p>
          <a:p>
            <a:pPr algn="ctr"/>
            <a:r>
              <a:rPr lang="en-US" sz="3600" dirty="0">
                <a:latin typeface="Arial" panose="020B0604020202020204" pitchFamily="34" charset="0"/>
                <a:cs typeface="Arial" panose="020B0604020202020204" pitchFamily="34" charset="0"/>
              </a:rPr>
              <a:t>- Or -</a:t>
            </a:r>
          </a:p>
          <a:p>
            <a:pPr algn="ctr"/>
            <a:r>
              <a:rPr lang="en-US" sz="3600" dirty="0">
                <a:latin typeface="Arial" panose="020B0604020202020204" pitchFamily="34" charset="0"/>
                <a:cs typeface="Arial" panose="020B0604020202020204" pitchFamily="34" charset="0"/>
              </a:rPr>
              <a:t>Intermittent, persistent, or episodic</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6" name="Rectangle 5"/>
          <p:cNvSpPr/>
          <p:nvPr/>
        </p:nvSpPr>
        <p:spPr>
          <a:xfrm>
            <a:off x="2822832" y="1417638"/>
            <a:ext cx="3498333" cy="3770263"/>
          </a:xfrm>
          <a:prstGeom prst="rect">
            <a:avLst/>
          </a:prstGeom>
          <a:noFill/>
        </p:spPr>
        <p:txBody>
          <a:bodyPr wrap="square" lIns="91440" tIns="45720" rIns="91440" bIns="45720">
            <a:spAutoFit/>
          </a:bodyPr>
          <a:lstStyle/>
          <a:p>
            <a:pPr algn="ctr"/>
            <a:r>
              <a:rPr lang="en-US" sz="23900" b="1" cap="none" spc="0" dirty="0">
                <a:ln w="12700">
                  <a:noFill/>
                  <a:prstDash val="solid"/>
                </a:ln>
                <a:solidFill>
                  <a:schemeClr val="accent3">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t>
            </a:r>
            <a:endParaRPr lang="en-US" sz="4800" b="1" cap="none" spc="0" dirty="0">
              <a:ln w="12700">
                <a:noFill/>
                <a:prstDash val="solid"/>
              </a:ln>
              <a:solidFill>
                <a:schemeClr val="accent3">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42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Classification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609888"/>
            <a:ext cx="8229600" cy="4048729"/>
          </a:xfrm>
          <a:prstGeom prst="rect">
            <a:avLst/>
          </a:prstGeom>
        </p:spPr>
        <p:txBody>
          <a:bodyPr>
            <a:normAutofit fontScale="92500"/>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Seasonal or intermittent</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allergy to certain pollens.</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Limitation is that it is dependent on geographic location and its climate for seasonal classification.</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Seasonal means related to aeroallergens that are only present a certain portion of the year.</a:t>
            </a:r>
          </a:p>
          <a:p>
            <a:pPr lvl="1">
              <a:lnSpc>
                <a:spcPct val="9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Intermittent classification = &lt;4 days per week or &lt;4 weeks per year.</a:t>
            </a:r>
          </a:p>
        </p:txBody>
      </p:sp>
      <p:sp>
        <p:nvSpPr>
          <p:cNvPr id="9" name="Text Placeholder 6"/>
          <p:cNvSpPr>
            <a:spLocks noGrp="1"/>
          </p:cNvSpPr>
          <p:nvPr>
            <p:ph type="body" sz="quarter" idx="10"/>
          </p:nvPr>
        </p:nvSpPr>
        <p:spPr/>
        <p:txBody>
          <a:bodyPr/>
          <a:lstStyle/>
          <a:p>
            <a:r>
              <a:rPr lang="en-US" dirty="0"/>
              <a:t>(</a:t>
            </a:r>
            <a:r>
              <a:rPr lang="en-US" dirty="0" err="1"/>
              <a:t>Dykewicz</a:t>
            </a:r>
            <a:r>
              <a:rPr lang="en-US" dirty="0"/>
              <a:t> et al., 2020)</a:t>
            </a:r>
          </a:p>
        </p:txBody>
      </p:sp>
    </p:spTree>
    <p:extLst>
      <p:ext uri="{BB962C8B-B14F-4D97-AF65-F5344CB8AC3E}">
        <p14:creationId xmlns:p14="http://schemas.microsoft.com/office/powerpoint/2010/main" val="282433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Rhinitis Classification</a:t>
            </a:r>
          </a:p>
        </p:txBody>
      </p:sp>
      <p:sp>
        <p:nvSpPr>
          <p:cNvPr id="4"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8490" y="1609888"/>
            <a:ext cx="8229600" cy="4272022"/>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Perennial or persistent </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allergy to dust mites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Perennial means related to year-round aeroallergens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Persistent classification = &gt;4 days per week or &gt;4 weeks per year</a:t>
            </a:r>
          </a:p>
          <a:p>
            <a:pPr>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Episodic  = unusual (for the particular patient) environmental exposures</a:t>
            </a:r>
          </a:p>
          <a:p>
            <a:pPr lvl="1">
              <a:lnSpc>
                <a:spcPct val="80000"/>
              </a:lnSpc>
              <a:spcBef>
                <a:spcPts val="0"/>
              </a:spcBef>
              <a:spcAft>
                <a:spcPts val="1200"/>
              </a:spcAft>
              <a:buClr>
                <a:schemeClr val="accent3">
                  <a:lumMod val="50000"/>
                </a:schemeClr>
              </a:buClr>
            </a:pPr>
            <a:r>
              <a:rPr lang="en-US" dirty="0">
                <a:latin typeface="Arial" panose="020B0604020202020204" pitchFamily="34" charset="0"/>
                <a:cs typeface="Arial" panose="020B0604020202020204" pitchFamily="34" charset="0"/>
              </a:rPr>
              <a:t>Example: visiting a home with a cat</a:t>
            </a:r>
          </a:p>
        </p:txBody>
      </p:sp>
      <p:sp>
        <p:nvSpPr>
          <p:cNvPr id="9" name="Text Placeholder 6"/>
          <p:cNvSpPr>
            <a:spLocks noGrp="1"/>
          </p:cNvSpPr>
          <p:nvPr>
            <p:ph type="body" sz="quarter" idx="10"/>
          </p:nvPr>
        </p:nvSpPr>
        <p:spPr/>
        <p:txBody>
          <a:bodyPr/>
          <a:lstStyle/>
          <a:p>
            <a:r>
              <a:rPr lang="en-US" dirty="0"/>
              <a:t>(</a:t>
            </a:r>
            <a:r>
              <a:rPr lang="en-US" dirty="0" err="1"/>
              <a:t>Dykewicz</a:t>
            </a:r>
            <a:r>
              <a:rPr lang="en-US" dirty="0"/>
              <a:t> et al., 2020)</a:t>
            </a:r>
          </a:p>
        </p:txBody>
      </p:sp>
      <p:sp>
        <p:nvSpPr>
          <p:cNvPr id="7" name="Action Button: Home 6">
            <a:hlinkClick r:id="rId3" action="ppaction://hlinksldjump" highlightClick="1"/>
          </p:cNvPr>
          <p:cNvSpPr/>
          <p:nvPr/>
        </p:nvSpPr>
        <p:spPr>
          <a:xfrm>
            <a:off x="0" y="0"/>
            <a:ext cx="1066800" cy="1066800"/>
          </a:xfrm>
          <a:prstGeom prst="actionButtonHome">
            <a:avLst/>
          </a:prstGeom>
          <a:gradFill>
            <a:gsLst>
              <a:gs pos="48000">
                <a:schemeClr val="accent3"/>
              </a:gs>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6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r>
              <a:rPr lang="en-US" dirty="0" err="1"/>
              <a:t>Epi</a:t>
            </a:r>
            <a:r>
              <a:rPr lang="en-US" dirty="0"/>
              <a:t> 30 Point Question</a:t>
            </a:r>
          </a:p>
        </p:txBody>
      </p:sp>
      <p:sp>
        <p:nvSpPr>
          <p:cNvPr id="3" name="Content Placeholder 2"/>
          <p:cNvSpPr txBox="1">
            <a:spLocks/>
          </p:cNvSpPr>
          <p:nvPr/>
        </p:nvSpPr>
        <p:spPr>
          <a:xfrm>
            <a:off x="457200" y="1417638"/>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468490" y="1386595"/>
            <a:ext cx="8229600" cy="4599754"/>
          </a:xfrm>
          <a:prstGeom prst="rect">
            <a:avLst/>
          </a:prstGeom>
        </p:spPr>
        <p:txBody>
          <a:bodyPr>
            <a:normAutofit/>
          </a:bodyPr>
          <a:lstStyle>
            <a:lvl1pPr marL="457200" indent="-457200" algn="l" defTabSz="457200" rtl="0" eaLnBrk="1" latinLnBrk="0" hangingPunct="1">
              <a:spcBef>
                <a:spcPct val="20000"/>
              </a:spcBef>
              <a:buClr>
                <a:schemeClr val="accent2"/>
              </a:buClr>
              <a:buFont typeface="Arial"/>
              <a:buChar char="•"/>
              <a:defRPr sz="3200" b="0" i="0" kern="1200">
                <a:solidFill>
                  <a:schemeClr val="tx1"/>
                </a:solidFill>
                <a:latin typeface="Calibri"/>
                <a:ea typeface="+mn-ea"/>
                <a:cs typeface="Calibri"/>
              </a:defRPr>
            </a:lvl1pPr>
            <a:lvl2pPr marL="914400" indent="-457200" algn="l" defTabSz="457200" rtl="0" eaLnBrk="1" latinLnBrk="0" hangingPunct="1">
              <a:spcBef>
                <a:spcPct val="20000"/>
              </a:spcBef>
              <a:buClr>
                <a:schemeClr val="accent2"/>
              </a:buClr>
              <a:buFont typeface="Arial"/>
              <a:buChar char="•"/>
              <a:defRPr sz="2800" b="0" i="0" kern="1200">
                <a:solidFill>
                  <a:schemeClr val="tx1"/>
                </a:solidFill>
                <a:latin typeface="Calibri"/>
                <a:ea typeface="+mn-ea"/>
                <a:cs typeface="Calibri"/>
              </a:defRPr>
            </a:lvl2pPr>
            <a:lvl3pPr marL="1257300" indent="-342900" algn="l" defTabSz="457200" rtl="0" eaLnBrk="1" latinLnBrk="0" hangingPunct="1">
              <a:spcBef>
                <a:spcPct val="20000"/>
              </a:spcBef>
              <a:buClr>
                <a:schemeClr val="accent2"/>
              </a:buClr>
              <a:buFont typeface="Arial"/>
              <a:buChar char="•"/>
              <a:defRPr sz="2400" b="0" i="0" kern="1200">
                <a:solidFill>
                  <a:schemeClr val="tx1"/>
                </a:solidFill>
                <a:latin typeface="Calibri"/>
                <a:ea typeface="+mn-ea"/>
                <a:cs typeface="Calibri"/>
              </a:defRPr>
            </a:lvl3pPr>
            <a:lvl4pPr marL="17145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4pPr>
            <a:lvl5pPr marL="2171700" indent="-342900" algn="l" defTabSz="457200" rtl="0" eaLnBrk="1" latinLnBrk="0" hangingPunct="1">
              <a:spcBef>
                <a:spcPct val="20000"/>
              </a:spcBef>
              <a:buClr>
                <a:schemeClr val="accent2"/>
              </a:buClr>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prevalent is allergic rhinitis in the US?</a:t>
            </a:r>
          </a:p>
        </p:txBody>
      </p:sp>
      <p:sp>
        <p:nvSpPr>
          <p:cNvPr id="5" name="Rectangle 4"/>
          <p:cNvSpPr/>
          <p:nvPr/>
        </p:nvSpPr>
        <p:spPr>
          <a:xfrm>
            <a:off x="595489" y="3118104"/>
            <a:ext cx="7814732" cy="2249725"/>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10%–30% of all adults and as many as 40% of children</a:t>
            </a:r>
          </a:p>
        </p:txBody>
      </p:sp>
    </p:spTree>
    <p:extLst>
      <p:ext uri="{BB962C8B-B14F-4D97-AF65-F5344CB8AC3E}">
        <p14:creationId xmlns:p14="http://schemas.microsoft.com/office/powerpoint/2010/main" val="14500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RCR_Powerpoin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692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3" ma:contentTypeDescription="Create a new document." ma:contentTypeScope="" ma:versionID="97fd4cfdaff34085a51d1f9c55705514">
  <xsd:schema xmlns:xsd="http://www.w3.org/2001/XMLSchema" xmlns:xs="http://www.w3.org/2001/XMLSchema" xmlns:p="http://schemas.microsoft.com/office/2006/metadata/properties" xmlns:ns3="ba28866e-f5dd-4244-9a9f-5ea6ca469195" xmlns:ns4="1c19515c-c7c5-4d54-a7fa-846a4eb38078" targetNamespace="http://schemas.microsoft.com/office/2006/metadata/properties" ma:root="true" ma:fieldsID="8f54380640c6d773a1d62adec2b6a297" ns3:_="" ns4:_="">
    <xsd:import namespace="ba28866e-f5dd-4244-9a9f-5ea6ca469195"/>
    <xsd:import namespace="1c19515c-c7c5-4d54-a7fa-846a4eb380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B02933-8AE2-43D7-8644-E2D550D57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8866e-f5dd-4244-9a9f-5ea6ca469195"/>
    <ds:schemaRef ds:uri="1c19515c-c7c5-4d54-a7fa-846a4eb38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66E9B-07E3-4362-887F-D1AEA6276C3C}">
  <ds:schemaRefs>
    <ds:schemaRef ds:uri="http://purl.org/dc/dcmitype/"/>
    <ds:schemaRef ds:uri="1c19515c-c7c5-4d54-a7fa-846a4eb38078"/>
    <ds:schemaRef ds:uri="http://schemas.microsoft.com/office/2006/documentManagement/types"/>
    <ds:schemaRef ds:uri="http://schemas.microsoft.com/office/2006/metadata/properties"/>
    <ds:schemaRef ds:uri="ba28866e-f5dd-4244-9a9f-5ea6ca469195"/>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B45FF57-0C44-4E36-A011-6FA3111F2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RCR_Powerpoint</Template>
  <TotalTime>51811</TotalTime>
  <Words>3517</Words>
  <Application>Microsoft Office PowerPoint</Application>
  <PresentationFormat>On-screen Show (4:3)</PresentationFormat>
  <Paragraphs>491</Paragraphs>
  <Slides>60</Slides>
  <Notes>32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RCR_Powerpoint</vt:lpstr>
      <vt:lpstr>Allergic Rhinitis</vt:lpstr>
      <vt:lpstr>Objectives</vt:lpstr>
      <vt:lpstr>Allergic Rhinitis</vt:lpstr>
      <vt:lpstr>Intro/Epi 10 Point Question</vt:lpstr>
      <vt:lpstr>PowerPoint Presentation</vt:lpstr>
      <vt:lpstr>Intro/Epi 20 Point Question</vt:lpstr>
      <vt:lpstr>Allergic Rhinitis Classification</vt:lpstr>
      <vt:lpstr>Allergic Rhinitis Classification</vt:lpstr>
      <vt:lpstr>Intro/Epi 30 Point Question</vt:lpstr>
      <vt:lpstr>Prevalence of Allergic Rhinitis</vt:lpstr>
      <vt:lpstr>Intro/Epi 40 Point Question</vt:lpstr>
      <vt:lpstr>Economic Impact  of Allergic Rhinitis</vt:lpstr>
      <vt:lpstr>Economic Impact  of Allergic Rhinitis</vt:lpstr>
      <vt:lpstr>Intro/Epi 50 Point Question</vt:lpstr>
      <vt:lpstr>Allergic Rhinitis  Impact on Quality of Life </vt:lpstr>
      <vt:lpstr>H/P 10 Point Question</vt:lpstr>
      <vt:lpstr>Risk Factors for Allergic Rhinitis</vt:lpstr>
      <vt:lpstr>H/P 20 Point Question</vt:lpstr>
      <vt:lpstr>Rhinitis Symptoms</vt:lpstr>
      <vt:lpstr>Allergic Rhinitis History</vt:lpstr>
      <vt:lpstr>H/P 30 Point Question</vt:lpstr>
      <vt:lpstr>Allergic Rhinitis Expanded History</vt:lpstr>
      <vt:lpstr>Allergic Rhinitis Expanded History</vt:lpstr>
      <vt:lpstr>H/P 40 Point Question</vt:lpstr>
      <vt:lpstr>Allergic Rhinitis Physical Exam Findings</vt:lpstr>
      <vt:lpstr>Allergic Rhinitis  Physical Exam Findings</vt:lpstr>
      <vt:lpstr>H/P 50 Point Question</vt:lpstr>
      <vt:lpstr>Allergic Rhinitis IgE Testing</vt:lpstr>
      <vt:lpstr>Allergic Rhinitis IgE Testing</vt:lpstr>
      <vt:lpstr>Treatment 1 10 Point Question</vt:lpstr>
      <vt:lpstr>Intranasal Corticosteroids</vt:lpstr>
      <vt:lpstr>Common Products and Doses</vt:lpstr>
      <vt:lpstr>Intranasal Corticosteroids: 2017 Update</vt:lpstr>
      <vt:lpstr>Treatment 1 20 Point Question</vt:lpstr>
      <vt:lpstr>Onset of Effect</vt:lpstr>
      <vt:lpstr>Treatment 1 30 Point Question</vt:lpstr>
      <vt:lpstr>Intranasal Corticosteroid Side Effects</vt:lpstr>
      <vt:lpstr>Treatment 1 40 Point Question</vt:lpstr>
      <vt:lpstr>Proper Technique Video</vt:lpstr>
      <vt:lpstr>Treatment 1 50 Point Question</vt:lpstr>
      <vt:lpstr>Pediatric Considerations</vt:lpstr>
      <vt:lpstr>Treatment 2 10 Point Question</vt:lpstr>
      <vt:lpstr>Oral Antihistamines</vt:lpstr>
      <vt:lpstr>Oral Antihistamines</vt:lpstr>
      <vt:lpstr>Treatment 2 20 Point Question</vt:lpstr>
      <vt:lpstr>Selective Leukotriene Receptor Antagonist </vt:lpstr>
      <vt:lpstr>Montelukast</vt:lpstr>
      <vt:lpstr>Treatment 2 30 Point Question</vt:lpstr>
      <vt:lpstr>Antihistamines</vt:lpstr>
      <vt:lpstr>Antihistamines</vt:lpstr>
      <vt:lpstr>Treatment 2 40 Point Question</vt:lpstr>
      <vt:lpstr>Oral Decongestants</vt:lpstr>
      <vt:lpstr>Topical Decongestants</vt:lpstr>
      <vt:lpstr>Topical Decongestants</vt:lpstr>
      <vt:lpstr>Treatment 2 50 Point Question</vt:lpstr>
      <vt:lpstr>Azelastine</vt:lpstr>
      <vt:lpstr>Azelastine</vt:lpstr>
      <vt:lpstr>Final Jeopardy: Patient Case</vt:lpstr>
      <vt:lpstr>Final Jeopardy Question</vt:lpstr>
      <vt:lpstr>Questions</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STFM_Staff4</cp:lastModifiedBy>
  <cp:revision>139</cp:revision>
  <dcterms:created xsi:type="dcterms:W3CDTF">2012-09-21T13:52:24Z</dcterms:created>
  <dcterms:modified xsi:type="dcterms:W3CDTF">2023-03-21T14:06:35Z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0x010100B0B330A2AACB94478B4CC2F39002A861</vt:lpwstr>
  </property>
  <property fmtid="{D5CDD505-2E9C-101B-9397-08002B2CF9AE}" pid="3" name="MSIP_Label_5e4b1be8-281e-475d-98b0-21c3457e5a46_Enabled">
    <vt:lpwstr>true</vt:lpwstr>
  </property>
  <property fmtid="{D5CDD505-2E9C-101B-9397-08002B2CF9AE}" pid="4" name="MSIP_Label_5e4b1be8-281e-475d-98b0-21c3457e5a46_SetDate">
    <vt:lpwstr>2022-11-22T02:44:50Z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a7f5f5d4-824d-47e2-9c88-868961946f5e</vt:lpwstr>
  </property>
  <property fmtid="{D5CDD505-2E9C-101B-9397-08002B2CF9AE}" pid="9" name="MSIP_Label_5e4b1be8-281e-475d-98b0-21c3457e5a46_ContentBits">
    <vt:lpwstr>0</vt:lpwstr>
  </property>
</Properties>
</file>